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86" r:id="rId3"/>
    <p:sldMasterId id="2147483810" r:id="rId4"/>
    <p:sldMasterId id="2147483832" r:id="rId5"/>
  </p:sldMasterIdLst>
  <p:notesMasterIdLst>
    <p:notesMasterId r:id="rId61"/>
  </p:notesMasterIdLst>
  <p:sldIdLst>
    <p:sldId id="285" r:id="rId6"/>
    <p:sldId id="1446" r:id="rId7"/>
    <p:sldId id="1473" r:id="rId8"/>
    <p:sldId id="1466" r:id="rId9"/>
    <p:sldId id="1469" r:id="rId10"/>
    <p:sldId id="1470" r:id="rId11"/>
    <p:sldId id="1471" r:id="rId12"/>
    <p:sldId id="271" r:id="rId13"/>
    <p:sldId id="1472" r:id="rId14"/>
    <p:sldId id="264" r:id="rId15"/>
    <p:sldId id="265" r:id="rId16"/>
    <p:sldId id="272" r:id="rId17"/>
    <p:sldId id="256" r:id="rId18"/>
    <p:sldId id="257" r:id="rId19"/>
    <p:sldId id="258" r:id="rId20"/>
    <p:sldId id="259" r:id="rId21"/>
    <p:sldId id="1459" r:id="rId22"/>
    <p:sldId id="261" r:id="rId23"/>
    <p:sldId id="262" r:id="rId24"/>
    <p:sldId id="1458" r:id="rId25"/>
    <p:sldId id="1449" r:id="rId26"/>
    <p:sldId id="1467" r:id="rId27"/>
    <p:sldId id="1468" r:id="rId28"/>
    <p:sldId id="1441" r:id="rId29"/>
    <p:sldId id="1460" r:id="rId30"/>
    <p:sldId id="1461" r:id="rId31"/>
    <p:sldId id="1462" r:id="rId32"/>
    <p:sldId id="1463" r:id="rId33"/>
    <p:sldId id="1464" r:id="rId34"/>
    <p:sldId id="1465" r:id="rId35"/>
    <p:sldId id="346" r:id="rId36"/>
    <p:sldId id="320" r:id="rId37"/>
    <p:sldId id="263" r:id="rId38"/>
    <p:sldId id="321" r:id="rId39"/>
    <p:sldId id="322" r:id="rId40"/>
    <p:sldId id="338" r:id="rId41"/>
    <p:sldId id="325" r:id="rId42"/>
    <p:sldId id="339" r:id="rId43"/>
    <p:sldId id="345" r:id="rId44"/>
    <p:sldId id="323" r:id="rId45"/>
    <p:sldId id="335" r:id="rId46"/>
    <p:sldId id="267" r:id="rId47"/>
    <p:sldId id="334" r:id="rId48"/>
    <p:sldId id="336" r:id="rId49"/>
    <p:sldId id="286" r:id="rId50"/>
    <p:sldId id="332" r:id="rId51"/>
    <p:sldId id="326" r:id="rId52"/>
    <p:sldId id="340" r:id="rId53"/>
    <p:sldId id="328" r:id="rId54"/>
    <p:sldId id="466" r:id="rId55"/>
    <p:sldId id="468" r:id="rId56"/>
    <p:sldId id="469" r:id="rId57"/>
    <p:sldId id="341" r:id="rId58"/>
    <p:sldId id="278" r:id="rId59"/>
    <p:sldId id="33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ia Ejaz" initials="SE" lastIdx="7" clrIdx="0">
    <p:extLst>
      <p:ext uri="{19B8F6BF-5375-455C-9EA6-DF929625EA0E}">
        <p15:presenceInfo xmlns:p15="http://schemas.microsoft.com/office/powerpoint/2012/main" userId="Shazia Eja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94660"/>
  </p:normalViewPr>
  <p:slideViewPr>
    <p:cSldViewPr snapToGrid="0">
      <p:cViewPr varScale="1">
        <p:scale>
          <a:sx n="49" d="100"/>
          <a:sy n="49" d="100"/>
        </p:scale>
        <p:origin x="66" y="1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88189-7074-45E6-B5CE-C97D800BFF18}" type="datetimeFigureOut">
              <a:rPr lang="en-GB" smtClean="0"/>
              <a:t>09/03/2020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53A24-AFF7-4849-96A2-73EF4924AF9F}" type="slidenum">
              <a:rPr lang="en-GB" smtClean="0"/>
              <a:t>‹#›</a:t>
            </a:fld>
            <a:endParaRPr lang="en-GB"/>
          </a:p>
        </p:txBody>
      </p:sp>
    </p:spTree>
    <p:extLst>
      <p:ext uri="{BB962C8B-B14F-4D97-AF65-F5344CB8AC3E}">
        <p14:creationId xmlns:p14="http://schemas.microsoft.com/office/powerpoint/2010/main" val="284872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e2f32b67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e2f32b67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87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84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Declaration</a:t>
            </a:r>
            <a:r>
              <a:rPr lang="en-GB" baseline="0" dirty="0"/>
              <a:t> in the contract to waive right to equal pay will no longer be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Agency workers should not be unfairly dismissed or subjected to a detriment if they: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Bring a claim under the 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Give evidence in proceedings brought by another agency worker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Take action or allege that EB/TWA has breached Regulation 13A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Refuse to forgo right under the 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39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Declaration</a:t>
            </a:r>
            <a:r>
              <a:rPr lang="en-GB" baseline="0" dirty="0"/>
              <a:t> in the contract to waive right to equal pay will no longer be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Agency workers should not be unfairly dismissed or subjected to a detriment if they: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Bring a claim under the 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Give evidence in proceedings brought by another agency worker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Take action or allege that EB/TWA has breached Regulation 13A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Refuse to forgo right under the 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86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Declaration</a:t>
            </a:r>
            <a:r>
              <a:rPr lang="en-GB" baseline="0" dirty="0"/>
              <a:t> in the contract to waive right to equal pay will no longer be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Agency workers should not be unfairly dismissed or subjected to a detriment if they: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Bring a claim under the 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Give evidence in proceedings brought by another agency worker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Take action or allege that EB/TWA has breached Regulation 13A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Refuse to forgo right under the 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9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Explanatory note accompanying the regulations - “it is for the employment tribunal to decide in each case, taking into account factors it considers relevant, including the circumstances of the case and the employer’s”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also sets out factors that tribunals should consider, including, the size of the employer, the duration of the breach of the employment right and the behavior of both the employer and the employee - was breach deliberate / malice / resources etc.</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153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Explanatory note accompanying the regulations - “it is for the employment tribunal to decide in each case, taking into account factors it considers relevant, including the circumstances of the case and the employer’s”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also sets out factors that tribunals should consider, including, the size of the employer, the duration of the breach of the employment right and the behavior of both the employer and the employee - was breach deliberate / malice / resources etc.</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308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Government </a:t>
            </a:r>
            <a:r>
              <a:rPr lang="en-GB" b="1" dirty="0">
                <a:solidFill>
                  <a:schemeClr val="accent2"/>
                </a:solidFill>
              </a:rPr>
              <a:t>is preparing </a:t>
            </a:r>
            <a:r>
              <a:rPr lang="en-GB" dirty="0"/>
              <a:t>useful guidance</a:t>
            </a:r>
            <a:r>
              <a:rPr lang="en-GB" baseline="0" dirty="0"/>
              <a:t> which </a:t>
            </a:r>
            <a:r>
              <a:rPr lang="en-GB" b="1" baseline="0" dirty="0"/>
              <a:t>will</a:t>
            </a:r>
            <a:r>
              <a:rPr lang="en-GB" baseline="0" dirty="0"/>
              <a:t> include a step by step illustration for holiday pay calculations together with a summary of cases.</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667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20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Explanatory note accompanying the regulations - “it is for the employment tribunal to decide in each case, taking into account factors it considers relevant, including the circumstances of the case and the employer’s”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also sets out factors that tribunals should consider, including, the size of the employer, the duration of the breach of the employment right and the behavior of both the employer and the employee - was breach deliberate / malice / resources etc.</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1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e2f32b6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e2f32b6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002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502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40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Obligations around KID and PSC’s are different as the PSC is defined as the work seeker and is controlled by the person to be supplied – so only one KID must be issued – unlike an umbrella company (where both the worker and the UC get a KID)</a:t>
            </a:r>
          </a:p>
          <a:p>
            <a:endParaRPr lang="en-GB" dirty="0"/>
          </a:p>
          <a:p>
            <a:r>
              <a:rPr lang="en-GB" dirty="0"/>
              <a:t>EB’s will have to get some information from the PSC and all deductions made by either the PSC or the EB must be shown.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4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PAYE</a:t>
            </a:r>
          </a:p>
          <a:p>
            <a:r>
              <a:rPr lang="en-GB" dirty="0"/>
              <a:t>Rate of pay – can be exact amount or ‘not less than MW’</a:t>
            </a:r>
          </a:p>
          <a:p>
            <a:r>
              <a:rPr lang="en-GB" dirty="0"/>
              <a:t>Deductions:</a:t>
            </a:r>
          </a:p>
          <a:p>
            <a:r>
              <a:rPr lang="en-GB" dirty="0"/>
              <a:t>	statutory – list clearly describing all deductions – exact amounts not necessary </a:t>
            </a:r>
          </a:p>
          <a:p>
            <a:r>
              <a:rPr lang="en-GB" dirty="0"/>
              <a:t>	non-statutory – must say amount or else describe the calculation used e.g. private healthcare</a:t>
            </a:r>
          </a:p>
          <a:p>
            <a:r>
              <a:rPr lang="en-GB" dirty="0"/>
              <a:t>	fees for goods and services – must say amount or else describe the method of calculation and if one off, e.g. DBS</a:t>
            </a:r>
          </a:p>
          <a:p>
            <a:r>
              <a:rPr lang="en-GB" dirty="0"/>
              <a:t>Other benefits</a:t>
            </a:r>
          </a:p>
          <a:p>
            <a:r>
              <a:rPr lang="en-GB" dirty="0"/>
              <a:t>	e.g. gym, amount not necessary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956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Obligations around KID and PSC’s are different as the PSC is defined as the work seeker and is controlled by the person to be supplied – so only one KID must be issued – unlike an umbrella company (where both the worker and the UC get a KID)</a:t>
            </a:r>
          </a:p>
          <a:p>
            <a:endParaRPr lang="en-GB" dirty="0"/>
          </a:p>
          <a:p>
            <a:r>
              <a:rPr lang="en-GB" dirty="0"/>
              <a:t>EB’s will have to get some information from the PSC and all deductions made by either the PSC or the EB must be shown.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883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Umbrella </a:t>
            </a:r>
          </a:p>
          <a:p>
            <a:r>
              <a:rPr lang="en-GB" dirty="0"/>
              <a:t>ROP – exact or not less than MW</a:t>
            </a:r>
          </a:p>
          <a:p>
            <a:r>
              <a:rPr lang="en-GB" dirty="0"/>
              <a:t>Stat. deductions – exact amounts not required, list will suffice</a:t>
            </a:r>
          </a:p>
          <a:p>
            <a:r>
              <a:rPr lang="en-GB" dirty="0"/>
              <a:t>Non-stat. deductions – must show amount to be deducted or else method of calculation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844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pay – real numbers (can be estimated) must be used here to demonstrate how the deductions work –in a realistic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773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there be another slide on PSC KID??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607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92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dff9c386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dff9c386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to do now – </a:t>
            </a:r>
          </a:p>
          <a:p>
            <a:r>
              <a:rPr lang="en-GB" dirty="0"/>
              <a:t>	engage with UC’s to make sure that they have processes in place to gather the necessary information and pass it on in order to comply with obligations</a:t>
            </a:r>
          </a:p>
          <a:p>
            <a:r>
              <a:rPr lang="en-GB" dirty="0"/>
              <a:t>	determine the best processes to gather / store the information so it can be accessed easily and on time</a:t>
            </a:r>
          </a:p>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854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01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e2f32b6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e2f32b6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e2f32b67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e2f32b67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e2f32b67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e2f32b67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e2f32b67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e2f32b67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a:t>
            </a:r>
            <a:r>
              <a:rPr lang="en-GB" dirty="0"/>
              <a:t>for joining</a:t>
            </a:r>
            <a:r>
              <a:rPr lang="en-GB" baseline="0" dirty="0"/>
              <a:t> </a:t>
            </a:r>
            <a:r>
              <a:rPr lang="en-GB" baseline="0"/>
              <a:t>us today. </a:t>
            </a:r>
            <a:endParaRPr lang="en-GB" baseline="0" dirty="0"/>
          </a:p>
          <a:p>
            <a:endParaRPr lang="en-GB" baseline="0" dirty="0"/>
          </a:p>
          <a:p>
            <a:endParaRPr lang="en-GB" dirty="0"/>
          </a:p>
          <a:p>
            <a:r>
              <a:rPr lang="en-GB" dirty="0"/>
              <a:t>In</a:t>
            </a:r>
            <a:r>
              <a:rPr lang="en-GB" baseline="0" dirty="0"/>
              <a:t> the following slides I will look at:</a:t>
            </a:r>
          </a:p>
          <a:p>
            <a:endParaRPr lang="en-GB" baseline="0" dirty="0"/>
          </a:p>
          <a:p>
            <a:pPr marL="171450" indent="-171450">
              <a:buFont typeface="Arial" panose="020B0604020202020204" pitchFamily="34" charset="0"/>
              <a:buChar char="•"/>
            </a:pPr>
            <a:r>
              <a:rPr lang="en-GB" baseline="0" dirty="0"/>
              <a:t>When do the rules changes?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What organisations will the </a:t>
            </a:r>
            <a:r>
              <a:rPr lang="en-GB" baseline="0"/>
              <a:t>off payroll rules apply </a:t>
            </a:r>
            <a:r>
              <a:rPr lang="en-GB" baseline="0" dirty="0"/>
              <a:t>to and what organisations </a:t>
            </a:r>
            <a:r>
              <a:rPr lang="en-GB" baseline="0"/>
              <a:t>will they not apply </a:t>
            </a:r>
            <a:r>
              <a:rPr lang="en-GB" baseline="0" dirty="0"/>
              <a:t>to?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Who has to pass what decisions to whom, and when?</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a:t>Liability </a:t>
            </a:r>
            <a:r>
              <a:rPr lang="en-GB" baseline="0" dirty="0"/>
              <a:t>– who will be liable for unpaid tax and NICs in what circumstances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Impact </a:t>
            </a:r>
            <a:r>
              <a:rPr lang="en-GB" baseline="0"/>
              <a:t>on employment </a:t>
            </a:r>
            <a:r>
              <a:rPr lang="en-GB" baseline="0" dirty="0"/>
              <a:t>status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Other consequences </a:t>
            </a:r>
          </a:p>
          <a:p>
            <a:pPr marL="171450" indent="-171450">
              <a:buFont typeface="Arial" panose="020B0604020202020204" pitchFamily="34" charset="0"/>
              <a:buChar char="•"/>
            </a:pPr>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58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a:t>
            </a:r>
            <a:r>
              <a:rPr lang="en-GB" dirty="0"/>
              <a:t>for joining</a:t>
            </a:r>
            <a:r>
              <a:rPr lang="en-GB" baseline="0" dirty="0"/>
              <a:t> </a:t>
            </a:r>
            <a:r>
              <a:rPr lang="en-GB" baseline="0"/>
              <a:t>us today. </a:t>
            </a:r>
            <a:endParaRPr lang="en-GB" baseline="0" dirty="0"/>
          </a:p>
          <a:p>
            <a:endParaRPr lang="en-GB" baseline="0" dirty="0"/>
          </a:p>
          <a:p>
            <a:endParaRPr lang="en-GB" dirty="0"/>
          </a:p>
          <a:p>
            <a:r>
              <a:rPr lang="en-GB" dirty="0"/>
              <a:t>In</a:t>
            </a:r>
            <a:r>
              <a:rPr lang="en-GB" baseline="0" dirty="0"/>
              <a:t> the following slides I will look at:</a:t>
            </a:r>
          </a:p>
          <a:p>
            <a:endParaRPr lang="en-GB" baseline="0" dirty="0"/>
          </a:p>
          <a:p>
            <a:pPr marL="171450" indent="-171450">
              <a:buFont typeface="Arial" panose="020B0604020202020204" pitchFamily="34" charset="0"/>
              <a:buChar char="•"/>
            </a:pPr>
            <a:r>
              <a:rPr lang="en-GB" baseline="0" dirty="0"/>
              <a:t>When do the rules changes?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What organisations will the </a:t>
            </a:r>
            <a:r>
              <a:rPr lang="en-GB" baseline="0"/>
              <a:t>off payroll rules apply </a:t>
            </a:r>
            <a:r>
              <a:rPr lang="en-GB" baseline="0" dirty="0"/>
              <a:t>to and what organisations </a:t>
            </a:r>
            <a:r>
              <a:rPr lang="en-GB" baseline="0"/>
              <a:t>will they not apply </a:t>
            </a:r>
            <a:r>
              <a:rPr lang="en-GB" baseline="0" dirty="0"/>
              <a:t>to?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Who has to pass what decisions to whom, and when?</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a:t>Liability </a:t>
            </a:r>
            <a:r>
              <a:rPr lang="en-GB" baseline="0" dirty="0"/>
              <a:t>– who will be liable for unpaid tax and NICs in what circumstances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Impact </a:t>
            </a:r>
            <a:r>
              <a:rPr lang="en-GB" baseline="0"/>
              <a:t>on employment </a:t>
            </a:r>
            <a:r>
              <a:rPr lang="en-GB" baseline="0" dirty="0"/>
              <a:t>status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Other consequences </a:t>
            </a:r>
          </a:p>
          <a:p>
            <a:pPr marL="171450" indent="-171450">
              <a:buFont typeface="Arial" panose="020B0604020202020204" pitchFamily="34" charset="0"/>
              <a:buChar char="•"/>
            </a:pPr>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BCBA1-4B8F-5845-83D0-7B57B0224A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20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_Speakers">
    <p:spTree>
      <p:nvGrpSpPr>
        <p:cNvPr id="1" name=""/>
        <p:cNvGrpSpPr/>
        <p:nvPr/>
      </p:nvGrpSpPr>
      <p:grpSpPr>
        <a:xfrm>
          <a:off x="0" y="0"/>
          <a:ext cx="0" cy="0"/>
          <a:chOff x="0" y="0"/>
          <a:chExt cx="0" cy="0"/>
        </a:xfrm>
      </p:grpSpPr>
      <p:sp>
        <p:nvSpPr>
          <p:cNvPr id="2" name="Title 1"/>
          <p:cNvSpPr>
            <a:spLocks noGrp="1"/>
          </p:cNvSpPr>
          <p:nvPr>
            <p:ph type="title"/>
          </p:nvPr>
        </p:nvSpPr>
        <p:spPr>
          <a:xfrm>
            <a:off x="0" y="183360"/>
            <a:ext cx="9915525" cy="990600"/>
          </a:xfrm>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3" y="1757366"/>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FF390E8-1F12-47FD-AEDD-F9CCF0B0D03B}"/>
              </a:ext>
            </a:extLst>
          </p:cNvPr>
          <p:cNvSpPr>
            <a:spLocks noGrp="1"/>
          </p:cNvSpPr>
          <p:nvPr>
            <p:ph type="body" sz="quarter" idx="14"/>
          </p:nvPr>
        </p:nvSpPr>
        <p:spPr>
          <a:xfrm>
            <a:off x="533403" y="2419351"/>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18529DD7-12F6-482C-A992-9C1808A4254E}"/>
              </a:ext>
            </a:extLst>
          </p:cNvPr>
          <p:cNvSpPr>
            <a:spLocks noGrp="1"/>
          </p:cNvSpPr>
          <p:nvPr>
            <p:ph sz="quarter" idx="15"/>
          </p:nvPr>
        </p:nvSpPr>
        <p:spPr>
          <a:xfrm>
            <a:off x="7871663" y="1757366"/>
            <a:ext cx="2043863" cy="1983814"/>
          </a:xfrm>
          <a:prstGeom prst="ellipse">
            <a:avLst/>
          </a:prstGeom>
          <a:solidFill>
            <a:srgbClr val="0E79BF"/>
          </a:solidFill>
          <a:ln w="15875">
            <a:solidFill>
              <a:srgbClr val="0E113E"/>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buFontTx/>
              <a:buNone/>
              <a:defRPr sz="1350" b="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8">
            <a:extLst>
              <a:ext uri="{FF2B5EF4-FFF2-40B4-BE49-F238E27FC236}">
                <a16:creationId xmlns:a16="http://schemas.microsoft.com/office/drawing/2014/main" id="{64433FC3-0CA0-4AE4-989A-323532C67661}"/>
              </a:ext>
            </a:extLst>
          </p:cNvPr>
          <p:cNvSpPr>
            <a:spLocks noGrp="1"/>
          </p:cNvSpPr>
          <p:nvPr>
            <p:ph type="body" sz="quarter" idx="16"/>
          </p:nvPr>
        </p:nvSpPr>
        <p:spPr>
          <a:xfrm>
            <a:off x="533403" y="3871914"/>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0" name="Text Placeholder 10">
            <a:extLst>
              <a:ext uri="{FF2B5EF4-FFF2-40B4-BE49-F238E27FC236}">
                <a16:creationId xmlns:a16="http://schemas.microsoft.com/office/drawing/2014/main" id="{8D4ED016-36C4-49B5-9567-4AC4D747253E}"/>
              </a:ext>
            </a:extLst>
          </p:cNvPr>
          <p:cNvSpPr>
            <a:spLocks noGrp="1"/>
          </p:cNvSpPr>
          <p:nvPr>
            <p:ph type="body" sz="quarter" idx="17"/>
          </p:nvPr>
        </p:nvSpPr>
        <p:spPr>
          <a:xfrm>
            <a:off x="533403" y="4533901"/>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14" name="Content Placeholder 6">
            <a:extLst>
              <a:ext uri="{FF2B5EF4-FFF2-40B4-BE49-F238E27FC236}">
                <a16:creationId xmlns:a16="http://schemas.microsoft.com/office/drawing/2014/main" id="{5D71FF3D-5181-4486-9238-F437D840BC87}"/>
              </a:ext>
            </a:extLst>
          </p:cNvPr>
          <p:cNvSpPr>
            <a:spLocks noGrp="1"/>
          </p:cNvSpPr>
          <p:nvPr>
            <p:ph sz="quarter" idx="18"/>
          </p:nvPr>
        </p:nvSpPr>
        <p:spPr>
          <a:xfrm>
            <a:off x="7871663" y="3871914"/>
            <a:ext cx="2043863" cy="1983814"/>
          </a:xfrm>
          <a:prstGeom prst="ellipse">
            <a:avLst/>
          </a:prstGeom>
          <a:solidFill>
            <a:srgbClr val="0E79BF"/>
          </a:solidFill>
          <a:ln w="15875">
            <a:solidFill>
              <a:srgbClr val="0E113E"/>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buFontTx/>
              <a:buNone/>
              <a:defRPr sz="1350" b="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9381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Table">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65B4D52-6514-4324-8769-1496A5A8FA62}"/>
              </a:ext>
            </a:extLst>
          </p:cNvPr>
          <p:cNvGraphicFramePr>
            <a:graphicFrameLocks noGrp="1"/>
          </p:cNvGraphicFramePr>
          <p:nvPr/>
        </p:nvGraphicFramePr>
        <p:xfrm>
          <a:off x="876300" y="2413000"/>
          <a:ext cx="8128000" cy="2967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92819776"/>
                    </a:ext>
                  </a:extLst>
                </a:gridCol>
                <a:gridCol w="2032000">
                  <a:extLst>
                    <a:ext uri="{9D8B030D-6E8A-4147-A177-3AD203B41FA5}">
                      <a16:colId xmlns:a16="http://schemas.microsoft.com/office/drawing/2014/main" val="3626118626"/>
                    </a:ext>
                  </a:extLst>
                </a:gridCol>
                <a:gridCol w="2032000">
                  <a:extLst>
                    <a:ext uri="{9D8B030D-6E8A-4147-A177-3AD203B41FA5}">
                      <a16:colId xmlns:a16="http://schemas.microsoft.com/office/drawing/2014/main" val="3575081290"/>
                    </a:ext>
                  </a:extLst>
                </a:gridCol>
                <a:gridCol w="2032000">
                  <a:extLst>
                    <a:ext uri="{9D8B030D-6E8A-4147-A177-3AD203B41FA5}">
                      <a16:colId xmlns:a16="http://schemas.microsoft.com/office/drawing/2014/main" val="3660906989"/>
                    </a:ext>
                  </a:extLst>
                </a:gridCol>
              </a:tblGrid>
              <a:tr h="370880">
                <a:tc>
                  <a:txBody>
                    <a:bodyPr/>
                    <a:lstStyle/>
                    <a:p>
                      <a:endParaRPr lang="en-GB" sz="1800" dirty="0"/>
                    </a:p>
                  </a:txBody>
                  <a:tcPr marL="121920" marR="121920" marT="45725" marB="45725">
                    <a:solidFill>
                      <a:srgbClr val="17A4AC"/>
                    </a:solidFill>
                  </a:tcPr>
                </a:tc>
                <a:tc>
                  <a:txBody>
                    <a:bodyPr/>
                    <a:lstStyle/>
                    <a:p>
                      <a:endParaRPr lang="en-GB" sz="1800" dirty="0"/>
                    </a:p>
                  </a:txBody>
                  <a:tcPr marL="121920" marR="121920" marT="45725" marB="45725">
                    <a:solidFill>
                      <a:srgbClr val="17A4AC"/>
                    </a:solidFill>
                  </a:tcPr>
                </a:tc>
                <a:tc>
                  <a:txBody>
                    <a:bodyPr/>
                    <a:lstStyle/>
                    <a:p>
                      <a:endParaRPr lang="en-GB" sz="1800"/>
                    </a:p>
                  </a:txBody>
                  <a:tcPr marL="121920" marR="121920" marT="45725" marB="45725">
                    <a:solidFill>
                      <a:srgbClr val="17A4AC"/>
                    </a:solidFill>
                  </a:tcPr>
                </a:tc>
                <a:tc>
                  <a:txBody>
                    <a:bodyPr/>
                    <a:lstStyle/>
                    <a:p>
                      <a:endParaRPr lang="en-GB" sz="1800"/>
                    </a:p>
                  </a:txBody>
                  <a:tcPr marL="121920" marR="121920" marT="45725" marB="45725">
                    <a:solidFill>
                      <a:srgbClr val="17A4AC"/>
                    </a:solidFill>
                  </a:tcPr>
                </a:tc>
                <a:extLst>
                  <a:ext uri="{0D108BD9-81ED-4DB2-BD59-A6C34878D82A}">
                    <a16:rowId xmlns:a16="http://schemas.microsoft.com/office/drawing/2014/main" val="2926869007"/>
                  </a:ext>
                </a:extLst>
              </a:tr>
              <a:tr h="370880">
                <a:tc>
                  <a:txBody>
                    <a:bodyPr/>
                    <a:lstStyle/>
                    <a:p>
                      <a:endParaRPr lang="en-GB" sz="1800" dirty="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3567329515"/>
                  </a:ext>
                </a:extLst>
              </a:tr>
              <a:tr h="370880">
                <a:tc>
                  <a:txBody>
                    <a:bodyPr/>
                    <a:lstStyle/>
                    <a:p>
                      <a:endParaRPr lang="en-GB" sz="1800" dirty="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extLst>
                  <a:ext uri="{0D108BD9-81ED-4DB2-BD59-A6C34878D82A}">
                    <a16:rowId xmlns:a16="http://schemas.microsoft.com/office/drawing/2014/main" val="1185078007"/>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extLst>
                  <a:ext uri="{0D108BD9-81ED-4DB2-BD59-A6C34878D82A}">
                    <a16:rowId xmlns:a16="http://schemas.microsoft.com/office/drawing/2014/main" val="2219481028"/>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3944858652"/>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457154034"/>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1601995463"/>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2544992961"/>
                  </a:ext>
                </a:extLst>
              </a:tr>
            </a:tbl>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2FE40CC3-E73F-48BF-88C8-123814D5FE50}"/>
              </a:ext>
            </a:extLst>
          </p:cNvPr>
          <p:cNvSpPr>
            <a:spLocks noGrp="1"/>
          </p:cNvSpPr>
          <p:nvPr>
            <p:ph type="tbl" sz="quarter" idx="14"/>
          </p:nvPr>
        </p:nvSpPr>
        <p:spPr>
          <a:xfrm>
            <a:off x="533403" y="1601793"/>
            <a:ext cx="9004300" cy="4276725"/>
          </a:xfrm>
          <a:prstGeom prst="rect">
            <a:avLst/>
          </a:prstGeom>
          <a:ln w="15875" cap="rnd">
            <a:solidFill>
              <a:srgbClr val="17A4AC"/>
            </a:solidFill>
            <a:round/>
          </a:ln>
        </p:spPr>
        <p:style>
          <a:lnRef idx="2">
            <a:schemeClr val="accent1"/>
          </a:lnRef>
          <a:fillRef idx="1">
            <a:schemeClr val="lt1"/>
          </a:fillRef>
          <a:effectRef idx="0">
            <a:schemeClr val="accent1"/>
          </a:effectRef>
          <a:fontRef idx="minor">
            <a:schemeClr val="dk1"/>
          </a:fontRef>
        </p:style>
        <p:txBody>
          <a:bodyPr/>
          <a:lstStyle>
            <a:lvl1pPr marL="0" indent="0">
              <a:buFontTx/>
              <a:buNone/>
              <a:defRPr b="1">
                <a:solidFill>
                  <a:srgbClr val="0E113E"/>
                </a:solidFill>
                <a:latin typeface="Arial" panose="020B0604020202020204" pitchFamily="34" charset="0"/>
                <a:cs typeface="Arial" panose="020B0604020202020204" pitchFamily="34" charset="0"/>
              </a:defRPr>
            </a:lvl1pPr>
          </a:lstStyle>
          <a:p>
            <a:pPr lvl="0"/>
            <a:r>
              <a:rPr lang="en-US" noProof="0"/>
              <a:t>Click icon to add table</a:t>
            </a:r>
            <a:endParaRPr lang="en-GB" noProof="0" dirty="0"/>
          </a:p>
        </p:txBody>
      </p:sp>
      <p:sp>
        <p:nvSpPr>
          <p:cNvPr id="6" name="Slide Number Placeholder 6">
            <a:extLst>
              <a:ext uri="{FF2B5EF4-FFF2-40B4-BE49-F238E27FC236}">
                <a16:creationId xmlns:a16="http://schemas.microsoft.com/office/drawing/2014/main" id="{7AA7433A-6280-45F9-9607-CFF639BEDB1B}"/>
              </a:ext>
            </a:extLst>
          </p:cNvPr>
          <p:cNvSpPr>
            <a:spLocks noGrp="1"/>
          </p:cNvSpPr>
          <p:nvPr>
            <p:ph type="sldNum" sz="quarter" idx="15"/>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716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Question_Ans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1" y="2405066"/>
            <a:ext cx="9004299" cy="485775"/>
          </a:xfrm>
          <a:prstGeom prst="rect">
            <a:avLst/>
          </a:prstGeom>
        </p:spPr>
        <p:txBody>
          <a:bodyPr/>
          <a:lstStyle>
            <a:lvl1pPr marL="0" indent="0" algn="ctr">
              <a:buFontTx/>
              <a:buNone/>
              <a:defRPr b="1">
                <a:solidFill>
                  <a:srgbClr val="AC2987"/>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FF390E8-1F12-47FD-AEDD-F9CCF0B0D03B}"/>
              </a:ext>
            </a:extLst>
          </p:cNvPr>
          <p:cNvSpPr>
            <a:spLocks noGrp="1"/>
          </p:cNvSpPr>
          <p:nvPr>
            <p:ph type="body" sz="quarter" idx="14"/>
          </p:nvPr>
        </p:nvSpPr>
        <p:spPr>
          <a:xfrm>
            <a:off x="533404" y="3429005"/>
            <a:ext cx="4495801" cy="1657351"/>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vl2pPr>
              <a:defRPr sz="1350">
                <a:solidFill>
                  <a:srgbClr val="0E113E"/>
                </a:solidFill>
                <a:latin typeface="Arial" panose="020B0604020202020204" pitchFamily="34" charset="0"/>
                <a:cs typeface="Arial" panose="020B0604020202020204" pitchFamily="34" charset="0"/>
              </a:defRPr>
            </a:lvl2pPr>
            <a:lvl3pPr>
              <a:defRPr sz="1350">
                <a:solidFill>
                  <a:srgbClr val="0E113E"/>
                </a:solidFill>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039D56BC-0341-45AF-AA17-F41A602F3A52}"/>
              </a:ext>
            </a:extLst>
          </p:cNvPr>
          <p:cNvSpPr>
            <a:spLocks noGrp="1"/>
          </p:cNvSpPr>
          <p:nvPr>
            <p:ph type="pic" sz="quarter" idx="15"/>
          </p:nvPr>
        </p:nvSpPr>
        <p:spPr>
          <a:xfrm>
            <a:off x="5334003" y="3429000"/>
            <a:ext cx="4203700" cy="1657350"/>
          </a:xfrm>
          <a:prstGeom prst="rect">
            <a:avLst/>
          </a:prstGeom>
        </p:spPr>
        <p:txBody>
          <a:bodyPr/>
          <a:lstStyle>
            <a:lvl1pPr marL="0" indent="0">
              <a:buFontTx/>
              <a:buNone/>
              <a:defRPr sz="1350" b="1">
                <a:solidFill>
                  <a:srgbClr val="0E113E"/>
                </a:solidFill>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6" name="Slide Number Placeholder 5">
            <a:extLst>
              <a:ext uri="{FF2B5EF4-FFF2-40B4-BE49-F238E27FC236}">
                <a16:creationId xmlns:a16="http://schemas.microsoft.com/office/drawing/2014/main" id="{346C4C69-F81C-419D-A395-A49D0EC815CA}"/>
              </a:ext>
            </a:extLst>
          </p:cNvPr>
          <p:cNvSpPr>
            <a:spLocks noGrp="1"/>
          </p:cNvSpPr>
          <p:nvPr>
            <p:ph type="sldNum" sz="quarter" idx="16"/>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5287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Ques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1" y="2405066"/>
            <a:ext cx="9004299" cy="485775"/>
          </a:xfrm>
          <a:prstGeom prst="rect">
            <a:avLst/>
          </a:prstGeom>
        </p:spPr>
        <p:txBody>
          <a:bodyPr/>
          <a:lstStyle>
            <a:lvl1pPr marL="0" indent="0" algn="ctr">
              <a:buFontTx/>
              <a:buNone/>
              <a:defRPr b="1">
                <a:solidFill>
                  <a:srgbClr val="AC2987"/>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52ACA600-A36C-4778-B286-596689BEBD7B}"/>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360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142C-BD46-4576-83F5-8BF4B6BF55E7}"/>
              </a:ext>
            </a:extLst>
          </p:cNvPr>
          <p:cNvSpPr>
            <a:spLocks noGrp="1"/>
          </p:cNvSpPr>
          <p:nvPr>
            <p:ph type="title"/>
          </p:nvPr>
        </p:nvSpPr>
        <p:spPr>
          <a:xfrm>
            <a:off x="3784600" y="3049588"/>
            <a:ext cx="4622800" cy="758824"/>
          </a:xfrm>
        </p:spPr>
        <p:txBody>
          <a:bodyPr/>
          <a:lstStyle>
            <a:lvl1pPr>
              <a:defRPr/>
            </a:lvl1pPr>
          </a:lstStyle>
          <a:p>
            <a:r>
              <a:rPr lang="en-US"/>
              <a:t>Click to edit Master title style</a:t>
            </a:r>
            <a:endParaRPr lang="en-GB" dirty="0"/>
          </a:p>
        </p:txBody>
      </p:sp>
      <p:sp>
        <p:nvSpPr>
          <p:cNvPr id="3" name="Slide Number Placeholder 4">
            <a:extLst>
              <a:ext uri="{FF2B5EF4-FFF2-40B4-BE49-F238E27FC236}">
                <a16:creationId xmlns:a16="http://schemas.microsoft.com/office/drawing/2014/main" id="{27033100-029B-4E2D-94CC-014F00194060}"/>
              </a:ext>
            </a:extLst>
          </p:cNvPr>
          <p:cNvSpPr>
            <a:spLocks noGrp="1"/>
          </p:cNvSpPr>
          <p:nvPr>
            <p:ph type="sldNum" sz="quarter" idx="10"/>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1905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Speakers">
    <p:spTree>
      <p:nvGrpSpPr>
        <p:cNvPr id="1" name=""/>
        <p:cNvGrpSpPr/>
        <p:nvPr/>
      </p:nvGrpSpPr>
      <p:grpSpPr>
        <a:xfrm>
          <a:off x="0" y="0"/>
          <a:ext cx="0" cy="0"/>
          <a:chOff x="0" y="0"/>
          <a:chExt cx="0" cy="0"/>
        </a:xfrm>
      </p:grpSpPr>
      <p:sp>
        <p:nvSpPr>
          <p:cNvPr id="2" name="Title 1"/>
          <p:cNvSpPr>
            <a:spLocks noGrp="1"/>
          </p:cNvSpPr>
          <p:nvPr>
            <p:ph type="title"/>
          </p:nvPr>
        </p:nvSpPr>
        <p:spPr>
          <a:xfrm>
            <a:off x="0" y="183360"/>
            <a:ext cx="9915525" cy="990600"/>
          </a:xfrm>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3" y="1757366"/>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FF390E8-1F12-47FD-AEDD-F9CCF0B0D03B}"/>
              </a:ext>
            </a:extLst>
          </p:cNvPr>
          <p:cNvSpPr>
            <a:spLocks noGrp="1"/>
          </p:cNvSpPr>
          <p:nvPr>
            <p:ph type="body" sz="quarter" idx="14"/>
          </p:nvPr>
        </p:nvSpPr>
        <p:spPr>
          <a:xfrm>
            <a:off x="533403" y="2419351"/>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18529DD7-12F6-482C-A992-9C1808A4254E}"/>
              </a:ext>
            </a:extLst>
          </p:cNvPr>
          <p:cNvSpPr>
            <a:spLocks noGrp="1"/>
          </p:cNvSpPr>
          <p:nvPr>
            <p:ph sz="quarter" idx="15"/>
          </p:nvPr>
        </p:nvSpPr>
        <p:spPr>
          <a:xfrm>
            <a:off x="7871663" y="1757366"/>
            <a:ext cx="2043863" cy="1983814"/>
          </a:xfrm>
          <a:prstGeom prst="ellipse">
            <a:avLst/>
          </a:prstGeom>
          <a:solidFill>
            <a:srgbClr val="0E79BF"/>
          </a:solidFill>
          <a:ln w="15875">
            <a:solidFill>
              <a:srgbClr val="0E113E"/>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buFontTx/>
              <a:buNone/>
              <a:defRPr sz="1350" b="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8">
            <a:extLst>
              <a:ext uri="{FF2B5EF4-FFF2-40B4-BE49-F238E27FC236}">
                <a16:creationId xmlns:a16="http://schemas.microsoft.com/office/drawing/2014/main" id="{64433FC3-0CA0-4AE4-989A-323532C67661}"/>
              </a:ext>
            </a:extLst>
          </p:cNvPr>
          <p:cNvSpPr>
            <a:spLocks noGrp="1"/>
          </p:cNvSpPr>
          <p:nvPr>
            <p:ph type="body" sz="quarter" idx="16"/>
          </p:nvPr>
        </p:nvSpPr>
        <p:spPr>
          <a:xfrm>
            <a:off x="533403" y="3871914"/>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0" name="Text Placeholder 10">
            <a:extLst>
              <a:ext uri="{FF2B5EF4-FFF2-40B4-BE49-F238E27FC236}">
                <a16:creationId xmlns:a16="http://schemas.microsoft.com/office/drawing/2014/main" id="{8D4ED016-36C4-49B5-9567-4AC4D747253E}"/>
              </a:ext>
            </a:extLst>
          </p:cNvPr>
          <p:cNvSpPr>
            <a:spLocks noGrp="1"/>
          </p:cNvSpPr>
          <p:nvPr>
            <p:ph type="body" sz="quarter" idx="17"/>
          </p:nvPr>
        </p:nvSpPr>
        <p:spPr>
          <a:xfrm>
            <a:off x="533403" y="4533901"/>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14" name="Content Placeholder 6">
            <a:extLst>
              <a:ext uri="{FF2B5EF4-FFF2-40B4-BE49-F238E27FC236}">
                <a16:creationId xmlns:a16="http://schemas.microsoft.com/office/drawing/2014/main" id="{5D71FF3D-5181-4486-9238-F437D840BC87}"/>
              </a:ext>
            </a:extLst>
          </p:cNvPr>
          <p:cNvSpPr>
            <a:spLocks noGrp="1"/>
          </p:cNvSpPr>
          <p:nvPr>
            <p:ph sz="quarter" idx="18"/>
          </p:nvPr>
        </p:nvSpPr>
        <p:spPr>
          <a:xfrm>
            <a:off x="7871663" y="3871914"/>
            <a:ext cx="2043863" cy="1983814"/>
          </a:xfrm>
          <a:prstGeom prst="ellipse">
            <a:avLst/>
          </a:prstGeom>
          <a:solidFill>
            <a:srgbClr val="0E79BF"/>
          </a:solidFill>
          <a:ln w="15875">
            <a:solidFill>
              <a:srgbClr val="0E113E"/>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buFontTx/>
              <a:buNone/>
              <a:defRPr sz="1350" b="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46594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ext and highl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334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21403BFF-8D89-4D2E-B0CC-8328CDA9EC83}"/>
              </a:ext>
            </a:extLst>
          </p:cNvPr>
          <p:cNvSpPr>
            <a:spLocks noGrp="1"/>
          </p:cNvSpPr>
          <p:nvPr>
            <p:ph type="body" sz="quarter" idx="13"/>
          </p:nvPr>
        </p:nvSpPr>
        <p:spPr>
          <a:xfrm>
            <a:off x="5521325" y="2453481"/>
            <a:ext cx="4394200" cy="1741488"/>
          </a:xfrm>
          <a:prstGeom prst="roundRect">
            <a:avLst/>
          </a:prstGeom>
          <a:solidFill>
            <a:schemeClr val="accent1"/>
          </a:solidFill>
          <a:ln w="34925" cap="rnd" cmpd="sng">
            <a:solidFill>
              <a:srgbClr val="17A4AC"/>
            </a:solidFill>
            <a:prstDash val="sysDot"/>
            <a:bevel/>
          </a:ln>
        </p:spPr>
        <p:txBody>
          <a:bodyPr anchor="ctr"/>
          <a:lstStyle>
            <a:lvl1pPr marL="0" indent="0" algn="ctr">
              <a:buFontTx/>
              <a:buNone/>
              <a:defRPr sz="1800" b="1">
                <a:solidFill>
                  <a:schemeClr val="bg1"/>
                </a:solidFill>
                <a:latin typeface="Arial" panose="020B0604020202020204" pitchFamily="34" charset="0"/>
                <a:cs typeface="Arial" panose="020B0604020202020204" pitchFamily="34" charset="0"/>
              </a:defRPr>
            </a:lvl1pPr>
            <a:lvl2pPr marL="342900" indent="0">
              <a:buFontTx/>
              <a:buNone/>
              <a:defRPr sz="1350">
                <a:solidFill>
                  <a:srgbClr val="0E113E"/>
                </a:solidFill>
                <a:latin typeface="Arial" panose="020B0604020202020204" pitchFamily="34" charset="0"/>
                <a:cs typeface="Arial" panose="020B0604020202020204" pitchFamily="34" charset="0"/>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5" name="Slide Number Placeholder 6">
            <a:extLst>
              <a:ext uri="{FF2B5EF4-FFF2-40B4-BE49-F238E27FC236}">
                <a16:creationId xmlns:a16="http://schemas.microsoft.com/office/drawing/2014/main" id="{79DEA4F3-678A-45BB-8FDE-72FE7DEC2669}"/>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4124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ext and highl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334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21403BFF-8D89-4D2E-B0CC-8328CDA9EC83}"/>
              </a:ext>
            </a:extLst>
          </p:cNvPr>
          <p:cNvSpPr>
            <a:spLocks noGrp="1"/>
          </p:cNvSpPr>
          <p:nvPr>
            <p:ph type="body" sz="quarter" idx="13"/>
          </p:nvPr>
        </p:nvSpPr>
        <p:spPr>
          <a:xfrm>
            <a:off x="5521325" y="2453481"/>
            <a:ext cx="4394200" cy="1741488"/>
          </a:xfrm>
          <a:prstGeom prst="roundRect">
            <a:avLst/>
          </a:prstGeom>
          <a:noFill/>
          <a:ln w="34925" cap="rnd" cmpd="sng">
            <a:solidFill>
              <a:srgbClr val="17A4AC"/>
            </a:solidFill>
            <a:prstDash val="sysDot"/>
            <a:bevel/>
          </a:ln>
        </p:spPr>
        <p:txBody>
          <a:bodyPr anchor="ctr"/>
          <a:lstStyle>
            <a:lvl1pPr marL="0" indent="0" algn="ctr">
              <a:buFontTx/>
              <a:buNone/>
              <a:defRPr sz="1800" b="1">
                <a:solidFill>
                  <a:srgbClr val="AC2987"/>
                </a:solidFill>
                <a:latin typeface="Arial" panose="020B0604020202020204" pitchFamily="34" charset="0"/>
                <a:cs typeface="Arial" panose="020B0604020202020204" pitchFamily="34" charset="0"/>
              </a:defRPr>
            </a:lvl1pPr>
            <a:lvl2pPr marL="342900" indent="0">
              <a:buFontTx/>
              <a:buNone/>
              <a:defRPr sz="1350">
                <a:solidFill>
                  <a:srgbClr val="0E113E"/>
                </a:solidFill>
                <a:latin typeface="Arial" panose="020B0604020202020204" pitchFamily="34" charset="0"/>
                <a:cs typeface="Arial" panose="020B0604020202020204" pitchFamily="34" charset="0"/>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5" name="Slide Number Placeholder 6">
            <a:extLst>
              <a:ext uri="{FF2B5EF4-FFF2-40B4-BE49-F238E27FC236}">
                <a16:creationId xmlns:a16="http://schemas.microsoft.com/office/drawing/2014/main" id="{FA29CE14-6718-48B5-B752-9CA70BB8CAC1}"/>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1183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ex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334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41B41694-EC71-4C4D-AF8D-6FF04FE45983}"/>
              </a:ext>
            </a:extLst>
          </p:cNvPr>
          <p:cNvSpPr>
            <a:spLocks noGrp="1"/>
          </p:cNvSpPr>
          <p:nvPr>
            <p:ph type="pic" sz="quarter" idx="13"/>
          </p:nvPr>
        </p:nvSpPr>
        <p:spPr>
          <a:xfrm>
            <a:off x="5194303" y="1616080"/>
            <a:ext cx="4254500" cy="4041775"/>
          </a:xfrm>
          <a:prstGeom prst="rect">
            <a:avLst/>
          </a:prstGeom>
        </p:spPr>
        <p:txBody>
          <a:bodyPr/>
          <a:lstStyle>
            <a:lvl1pPr marL="0" indent="0">
              <a:buFontTx/>
              <a:buNone/>
              <a:defRPr sz="1350" b="1">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6" name="Slide Number Placeholder 6">
            <a:extLst>
              <a:ext uri="{FF2B5EF4-FFF2-40B4-BE49-F238E27FC236}">
                <a16:creationId xmlns:a16="http://schemas.microsoft.com/office/drawing/2014/main" id="{7025BE57-C8E8-4A6B-8AA7-4A50F7B87F34}"/>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185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3D7F5127-6A89-4075-9A00-1AF365FF7EC0}"/>
              </a:ext>
            </a:extLst>
          </p:cNvPr>
          <p:cNvSpPr>
            <a:spLocks noGrp="1"/>
          </p:cNvSpPr>
          <p:nvPr>
            <p:ph type="pic" sz="quarter" idx="13"/>
          </p:nvPr>
        </p:nvSpPr>
        <p:spPr>
          <a:xfrm>
            <a:off x="533403" y="1524003"/>
            <a:ext cx="9004300" cy="423862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4" name="Slide Number Placeholder 6">
            <a:extLst>
              <a:ext uri="{FF2B5EF4-FFF2-40B4-BE49-F238E27FC236}">
                <a16:creationId xmlns:a16="http://schemas.microsoft.com/office/drawing/2014/main" id="{5421C742-FBB1-4B8E-A4F8-692C6B138797}"/>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2947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D7F5127-6A89-4075-9A00-1AF365FF7EC0}"/>
              </a:ext>
            </a:extLst>
          </p:cNvPr>
          <p:cNvSpPr>
            <a:spLocks noGrp="1"/>
          </p:cNvSpPr>
          <p:nvPr>
            <p:ph type="pic" sz="quarter" idx="13"/>
          </p:nvPr>
        </p:nvSpPr>
        <p:spPr>
          <a:xfrm>
            <a:off x="533403" y="381000"/>
            <a:ext cx="9004300" cy="5381626"/>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3" name="Slide Number Placeholder 6">
            <a:extLst>
              <a:ext uri="{FF2B5EF4-FFF2-40B4-BE49-F238E27FC236}">
                <a16:creationId xmlns:a16="http://schemas.microsoft.com/office/drawing/2014/main" id="{4813184A-3C20-412C-9909-23A709E3DA30}"/>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649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Text and highl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334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21403BFF-8D89-4D2E-B0CC-8328CDA9EC83}"/>
              </a:ext>
            </a:extLst>
          </p:cNvPr>
          <p:cNvSpPr>
            <a:spLocks noGrp="1"/>
          </p:cNvSpPr>
          <p:nvPr>
            <p:ph type="body" sz="quarter" idx="13"/>
          </p:nvPr>
        </p:nvSpPr>
        <p:spPr>
          <a:xfrm>
            <a:off x="5521325" y="2453481"/>
            <a:ext cx="4394200" cy="1741488"/>
          </a:xfrm>
          <a:prstGeom prst="roundRect">
            <a:avLst/>
          </a:prstGeom>
          <a:solidFill>
            <a:schemeClr val="accent1"/>
          </a:solidFill>
          <a:ln w="34925" cap="rnd" cmpd="sng">
            <a:solidFill>
              <a:srgbClr val="17A4AC"/>
            </a:solidFill>
            <a:prstDash val="sysDot"/>
            <a:bevel/>
          </a:ln>
        </p:spPr>
        <p:txBody>
          <a:bodyPr anchor="ctr"/>
          <a:lstStyle>
            <a:lvl1pPr marL="0" indent="0" algn="ctr">
              <a:buFontTx/>
              <a:buNone/>
              <a:defRPr sz="1800" b="1">
                <a:solidFill>
                  <a:schemeClr val="bg1"/>
                </a:solidFill>
                <a:latin typeface="Arial" panose="020B0604020202020204" pitchFamily="34" charset="0"/>
                <a:cs typeface="Arial" panose="020B0604020202020204" pitchFamily="34" charset="0"/>
              </a:defRPr>
            </a:lvl1pPr>
            <a:lvl2pPr marL="342900" indent="0">
              <a:buFontTx/>
              <a:buNone/>
              <a:defRPr sz="1350">
                <a:solidFill>
                  <a:srgbClr val="0E113E"/>
                </a:solidFill>
                <a:latin typeface="Arial" panose="020B0604020202020204" pitchFamily="34" charset="0"/>
                <a:cs typeface="Arial" panose="020B0604020202020204" pitchFamily="34" charset="0"/>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5" name="Slide Number Placeholder 6">
            <a:extLst>
              <a:ext uri="{FF2B5EF4-FFF2-40B4-BE49-F238E27FC236}">
                <a16:creationId xmlns:a16="http://schemas.microsoft.com/office/drawing/2014/main" id="{79DEA4F3-678A-45BB-8FDE-72FE7DEC2669}"/>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975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3" y="1757366"/>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FF390E8-1F12-47FD-AEDD-F9CCF0B0D03B}"/>
              </a:ext>
            </a:extLst>
          </p:cNvPr>
          <p:cNvSpPr>
            <a:spLocks noGrp="1"/>
          </p:cNvSpPr>
          <p:nvPr>
            <p:ph type="body" sz="quarter" idx="14"/>
          </p:nvPr>
        </p:nvSpPr>
        <p:spPr>
          <a:xfrm>
            <a:off x="533403" y="2419351"/>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8">
            <a:extLst>
              <a:ext uri="{FF2B5EF4-FFF2-40B4-BE49-F238E27FC236}">
                <a16:creationId xmlns:a16="http://schemas.microsoft.com/office/drawing/2014/main" id="{7EB10FA1-71D6-4427-844C-42395D863DF0}"/>
              </a:ext>
            </a:extLst>
          </p:cNvPr>
          <p:cNvSpPr>
            <a:spLocks noGrp="1"/>
          </p:cNvSpPr>
          <p:nvPr>
            <p:ph type="body" sz="quarter" idx="15"/>
          </p:nvPr>
        </p:nvSpPr>
        <p:spPr>
          <a:xfrm>
            <a:off x="533403" y="3914775"/>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3" name="Text Placeholder 10">
            <a:extLst>
              <a:ext uri="{FF2B5EF4-FFF2-40B4-BE49-F238E27FC236}">
                <a16:creationId xmlns:a16="http://schemas.microsoft.com/office/drawing/2014/main" id="{B7258FFF-C2F1-4A31-BE36-0E3B765AE0AA}"/>
              </a:ext>
            </a:extLst>
          </p:cNvPr>
          <p:cNvSpPr>
            <a:spLocks noGrp="1"/>
          </p:cNvSpPr>
          <p:nvPr>
            <p:ph type="body" sz="quarter" idx="16"/>
          </p:nvPr>
        </p:nvSpPr>
        <p:spPr>
          <a:xfrm>
            <a:off x="533403" y="4524374"/>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71447F93-BCDD-428C-BD5B-533FCC0E8FE2}"/>
              </a:ext>
            </a:extLst>
          </p:cNvPr>
          <p:cNvSpPr>
            <a:spLocks noGrp="1"/>
          </p:cNvSpPr>
          <p:nvPr>
            <p:ph type="sldNum" sz="quarter" idx="17"/>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8210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tion -Spea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3" y="1757366"/>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FF390E8-1F12-47FD-AEDD-F9CCF0B0D03B}"/>
              </a:ext>
            </a:extLst>
          </p:cNvPr>
          <p:cNvSpPr>
            <a:spLocks noGrp="1"/>
          </p:cNvSpPr>
          <p:nvPr>
            <p:ph type="body" sz="quarter" idx="14"/>
          </p:nvPr>
        </p:nvSpPr>
        <p:spPr>
          <a:xfrm>
            <a:off x="533403" y="2419351"/>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vl2pPr>
              <a:defRPr sz="1350"/>
            </a:lvl2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09A1E1CA-E076-46E5-8BA6-534A1F5FE4A1}"/>
              </a:ext>
            </a:extLst>
          </p:cNvPr>
          <p:cNvSpPr>
            <a:spLocks noGrp="1"/>
          </p:cNvSpPr>
          <p:nvPr>
            <p:ph sz="quarter" idx="15"/>
          </p:nvPr>
        </p:nvSpPr>
        <p:spPr>
          <a:xfrm>
            <a:off x="6760397" y="1757366"/>
            <a:ext cx="3155129" cy="3062432"/>
          </a:xfrm>
          <a:prstGeom prst="ellipse">
            <a:avLst/>
          </a:prstGeom>
          <a:solidFill>
            <a:srgbClr val="0E79BF"/>
          </a:solidFill>
          <a:ln w="15875">
            <a:solidFill>
              <a:srgbClr val="0E113E"/>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buFontTx/>
              <a:buNone/>
              <a:defRPr sz="1350" b="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680C9B0F-FD5A-48C4-831B-0BA646C3CBA6}"/>
              </a:ext>
            </a:extLst>
          </p:cNvPr>
          <p:cNvSpPr>
            <a:spLocks noGrp="1"/>
          </p:cNvSpPr>
          <p:nvPr>
            <p:ph type="sldNum" sz="quarter" idx="16"/>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2921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Two Column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334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FFFF164-1FE6-4DDB-AE71-DC977C5DFAC8}"/>
              </a:ext>
            </a:extLst>
          </p:cNvPr>
          <p:cNvSpPr>
            <a:spLocks noGrp="1"/>
          </p:cNvSpPr>
          <p:nvPr>
            <p:ph sz="half" idx="13"/>
          </p:nvPr>
        </p:nvSpPr>
        <p:spPr>
          <a:xfrm>
            <a:off x="50673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a:extLst>
              <a:ext uri="{FF2B5EF4-FFF2-40B4-BE49-F238E27FC236}">
                <a16:creationId xmlns:a16="http://schemas.microsoft.com/office/drawing/2014/main" id="{90C6D2EF-1812-4F94-8D0B-3C8092A4F185}"/>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461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Table">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65B4D52-6514-4324-8769-1496A5A8FA62}"/>
              </a:ext>
            </a:extLst>
          </p:cNvPr>
          <p:cNvGraphicFramePr>
            <a:graphicFrameLocks noGrp="1"/>
          </p:cNvGraphicFramePr>
          <p:nvPr/>
        </p:nvGraphicFramePr>
        <p:xfrm>
          <a:off x="876300" y="2413000"/>
          <a:ext cx="8128000" cy="29670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92819776"/>
                    </a:ext>
                  </a:extLst>
                </a:gridCol>
                <a:gridCol w="2032000">
                  <a:extLst>
                    <a:ext uri="{9D8B030D-6E8A-4147-A177-3AD203B41FA5}">
                      <a16:colId xmlns:a16="http://schemas.microsoft.com/office/drawing/2014/main" val="3626118626"/>
                    </a:ext>
                  </a:extLst>
                </a:gridCol>
                <a:gridCol w="2032000">
                  <a:extLst>
                    <a:ext uri="{9D8B030D-6E8A-4147-A177-3AD203B41FA5}">
                      <a16:colId xmlns:a16="http://schemas.microsoft.com/office/drawing/2014/main" val="3575081290"/>
                    </a:ext>
                  </a:extLst>
                </a:gridCol>
                <a:gridCol w="2032000">
                  <a:extLst>
                    <a:ext uri="{9D8B030D-6E8A-4147-A177-3AD203B41FA5}">
                      <a16:colId xmlns:a16="http://schemas.microsoft.com/office/drawing/2014/main" val="3660906989"/>
                    </a:ext>
                  </a:extLst>
                </a:gridCol>
              </a:tblGrid>
              <a:tr h="370880">
                <a:tc>
                  <a:txBody>
                    <a:bodyPr/>
                    <a:lstStyle/>
                    <a:p>
                      <a:endParaRPr lang="en-GB" sz="1800" dirty="0"/>
                    </a:p>
                  </a:txBody>
                  <a:tcPr marL="121920" marR="121920" marT="45725" marB="45725">
                    <a:solidFill>
                      <a:srgbClr val="17A4AC"/>
                    </a:solidFill>
                  </a:tcPr>
                </a:tc>
                <a:tc>
                  <a:txBody>
                    <a:bodyPr/>
                    <a:lstStyle/>
                    <a:p>
                      <a:endParaRPr lang="en-GB" sz="1800" dirty="0"/>
                    </a:p>
                  </a:txBody>
                  <a:tcPr marL="121920" marR="121920" marT="45725" marB="45725">
                    <a:solidFill>
                      <a:srgbClr val="17A4AC"/>
                    </a:solidFill>
                  </a:tcPr>
                </a:tc>
                <a:tc>
                  <a:txBody>
                    <a:bodyPr/>
                    <a:lstStyle/>
                    <a:p>
                      <a:endParaRPr lang="en-GB" sz="1800"/>
                    </a:p>
                  </a:txBody>
                  <a:tcPr marL="121920" marR="121920" marT="45725" marB="45725">
                    <a:solidFill>
                      <a:srgbClr val="17A4AC"/>
                    </a:solidFill>
                  </a:tcPr>
                </a:tc>
                <a:tc>
                  <a:txBody>
                    <a:bodyPr/>
                    <a:lstStyle/>
                    <a:p>
                      <a:endParaRPr lang="en-GB" sz="1800"/>
                    </a:p>
                  </a:txBody>
                  <a:tcPr marL="121920" marR="121920" marT="45725" marB="45725">
                    <a:solidFill>
                      <a:srgbClr val="17A4AC"/>
                    </a:solidFill>
                  </a:tcPr>
                </a:tc>
                <a:extLst>
                  <a:ext uri="{0D108BD9-81ED-4DB2-BD59-A6C34878D82A}">
                    <a16:rowId xmlns:a16="http://schemas.microsoft.com/office/drawing/2014/main" val="2926869007"/>
                  </a:ext>
                </a:extLst>
              </a:tr>
              <a:tr h="370880">
                <a:tc>
                  <a:txBody>
                    <a:bodyPr/>
                    <a:lstStyle/>
                    <a:p>
                      <a:endParaRPr lang="en-GB" sz="1800" dirty="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3567329515"/>
                  </a:ext>
                </a:extLst>
              </a:tr>
              <a:tr h="370880">
                <a:tc>
                  <a:txBody>
                    <a:bodyPr/>
                    <a:lstStyle/>
                    <a:p>
                      <a:endParaRPr lang="en-GB" sz="1800" dirty="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extLst>
                  <a:ext uri="{0D108BD9-81ED-4DB2-BD59-A6C34878D82A}">
                    <a16:rowId xmlns:a16="http://schemas.microsoft.com/office/drawing/2014/main" val="1185078007"/>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extLst>
                  <a:ext uri="{0D108BD9-81ED-4DB2-BD59-A6C34878D82A}">
                    <a16:rowId xmlns:a16="http://schemas.microsoft.com/office/drawing/2014/main" val="2219481028"/>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3944858652"/>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457154034"/>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1601995463"/>
                  </a:ext>
                </a:extLst>
              </a:tr>
              <a:tr h="370880">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a:p>
                  </a:txBody>
                  <a:tcPr marL="121920" marR="121920" marT="45725" marB="45725">
                    <a:solidFill>
                      <a:srgbClr val="C1E3E5"/>
                    </a:solidFill>
                  </a:tcPr>
                </a:tc>
                <a:tc>
                  <a:txBody>
                    <a:bodyPr/>
                    <a:lstStyle/>
                    <a:p>
                      <a:endParaRPr lang="en-GB" sz="1800" dirty="0"/>
                    </a:p>
                  </a:txBody>
                  <a:tcPr marL="121920" marR="121920" marT="45725" marB="45725">
                    <a:solidFill>
                      <a:srgbClr val="C1E3E5"/>
                    </a:solidFill>
                  </a:tcPr>
                </a:tc>
                <a:extLst>
                  <a:ext uri="{0D108BD9-81ED-4DB2-BD59-A6C34878D82A}">
                    <a16:rowId xmlns:a16="http://schemas.microsoft.com/office/drawing/2014/main" val="2544992961"/>
                  </a:ext>
                </a:extLst>
              </a:tr>
            </a:tbl>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2FE40CC3-E73F-48BF-88C8-123814D5FE50}"/>
              </a:ext>
            </a:extLst>
          </p:cNvPr>
          <p:cNvSpPr>
            <a:spLocks noGrp="1"/>
          </p:cNvSpPr>
          <p:nvPr>
            <p:ph type="tbl" sz="quarter" idx="14"/>
          </p:nvPr>
        </p:nvSpPr>
        <p:spPr>
          <a:xfrm>
            <a:off x="533403" y="1601793"/>
            <a:ext cx="9004300" cy="4276725"/>
          </a:xfrm>
          <a:prstGeom prst="rect">
            <a:avLst/>
          </a:prstGeom>
          <a:ln w="15875" cap="rnd">
            <a:solidFill>
              <a:srgbClr val="17A4AC"/>
            </a:solidFill>
            <a:round/>
          </a:ln>
        </p:spPr>
        <p:style>
          <a:lnRef idx="2">
            <a:schemeClr val="accent1"/>
          </a:lnRef>
          <a:fillRef idx="1">
            <a:schemeClr val="lt1"/>
          </a:fillRef>
          <a:effectRef idx="0">
            <a:schemeClr val="accent1"/>
          </a:effectRef>
          <a:fontRef idx="minor">
            <a:schemeClr val="dk1"/>
          </a:fontRef>
        </p:style>
        <p:txBody>
          <a:bodyPr/>
          <a:lstStyle>
            <a:lvl1pPr marL="0" indent="0">
              <a:buFontTx/>
              <a:buNone/>
              <a:defRPr b="1">
                <a:solidFill>
                  <a:srgbClr val="0E113E"/>
                </a:solidFill>
                <a:latin typeface="Arial" panose="020B0604020202020204" pitchFamily="34" charset="0"/>
                <a:cs typeface="Arial" panose="020B0604020202020204" pitchFamily="34" charset="0"/>
              </a:defRPr>
            </a:lvl1pPr>
          </a:lstStyle>
          <a:p>
            <a:pPr lvl="0"/>
            <a:r>
              <a:rPr lang="en-US" noProof="0"/>
              <a:t>Click icon to add table</a:t>
            </a:r>
            <a:endParaRPr lang="en-GB" noProof="0" dirty="0"/>
          </a:p>
        </p:txBody>
      </p:sp>
      <p:sp>
        <p:nvSpPr>
          <p:cNvPr id="6" name="Slide Number Placeholder 6">
            <a:extLst>
              <a:ext uri="{FF2B5EF4-FFF2-40B4-BE49-F238E27FC236}">
                <a16:creationId xmlns:a16="http://schemas.microsoft.com/office/drawing/2014/main" id="{7AA7433A-6280-45F9-9607-CFF639BEDB1B}"/>
              </a:ext>
            </a:extLst>
          </p:cNvPr>
          <p:cNvSpPr>
            <a:spLocks noGrp="1"/>
          </p:cNvSpPr>
          <p:nvPr>
            <p:ph type="sldNum" sz="quarter" idx="15"/>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7077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Question_Ans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1" y="2405066"/>
            <a:ext cx="9004299" cy="485775"/>
          </a:xfrm>
          <a:prstGeom prst="rect">
            <a:avLst/>
          </a:prstGeom>
        </p:spPr>
        <p:txBody>
          <a:bodyPr/>
          <a:lstStyle>
            <a:lvl1pPr marL="0" indent="0" algn="ctr">
              <a:buFontTx/>
              <a:buNone/>
              <a:defRPr b="1">
                <a:solidFill>
                  <a:srgbClr val="AC2987"/>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FF390E8-1F12-47FD-AEDD-F9CCF0B0D03B}"/>
              </a:ext>
            </a:extLst>
          </p:cNvPr>
          <p:cNvSpPr>
            <a:spLocks noGrp="1"/>
          </p:cNvSpPr>
          <p:nvPr>
            <p:ph type="body" sz="quarter" idx="14"/>
          </p:nvPr>
        </p:nvSpPr>
        <p:spPr>
          <a:xfrm>
            <a:off x="533404" y="3429005"/>
            <a:ext cx="4495801" cy="1657351"/>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vl2pPr>
              <a:defRPr sz="1350">
                <a:solidFill>
                  <a:srgbClr val="0E113E"/>
                </a:solidFill>
                <a:latin typeface="Arial" panose="020B0604020202020204" pitchFamily="34" charset="0"/>
                <a:cs typeface="Arial" panose="020B0604020202020204" pitchFamily="34" charset="0"/>
              </a:defRPr>
            </a:lvl2pPr>
            <a:lvl3pPr>
              <a:defRPr sz="1350">
                <a:solidFill>
                  <a:srgbClr val="0E113E"/>
                </a:solidFill>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039D56BC-0341-45AF-AA17-F41A602F3A52}"/>
              </a:ext>
            </a:extLst>
          </p:cNvPr>
          <p:cNvSpPr>
            <a:spLocks noGrp="1"/>
          </p:cNvSpPr>
          <p:nvPr>
            <p:ph type="pic" sz="quarter" idx="15"/>
          </p:nvPr>
        </p:nvSpPr>
        <p:spPr>
          <a:xfrm>
            <a:off x="5334003" y="3429000"/>
            <a:ext cx="4203700" cy="1657350"/>
          </a:xfrm>
          <a:prstGeom prst="rect">
            <a:avLst/>
          </a:prstGeom>
        </p:spPr>
        <p:txBody>
          <a:bodyPr/>
          <a:lstStyle>
            <a:lvl1pPr marL="0" indent="0">
              <a:buFontTx/>
              <a:buNone/>
              <a:defRPr sz="1350" b="1">
                <a:solidFill>
                  <a:srgbClr val="0E113E"/>
                </a:solidFill>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6" name="Slide Number Placeholder 5">
            <a:extLst>
              <a:ext uri="{FF2B5EF4-FFF2-40B4-BE49-F238E27FC236}">
                <a16:creationId xmlns:a16="http://schemas.microsoft.com/office/drawing/2014/main" id="{346C4C69-F81C-419D-A395-A49D0EC815CA}"/>
              </a:ext>
            </a:extLst>
          </p:cNvPr>
          <p:cNvSpPr>
            <a:spLocks noGrp="1"/>
          </p:cNvSpPr>
          <p:nvPr>
            <p:ph type="sldNum" sz="quarter" idx="16"/>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3466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Ques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1" y="2405066"/>
            <a:ext cx="9004299" cy="485775"/>
          </a:xfrm>
          <a:prstGeom prst="rect">
            <a:avLst/>
          </a:prstGeom>
        </p:spPr>
        <p:txBody>
          <a:bodyPr/>
          <a:lstStyle>
            <a:lvl1pPr marL="0" indent="0" algn="ctr">
              <a:buFontTx/>
              <a:buNone/>
              <a:defRPr b="1">
                <a:solidFill>
                  <a:srgbClr val="AC2987"/>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52ACA600-A36C-4778-B286-596689BEBD7B}"/>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918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142C-BD46-4576-83F5-8BF4B6BF55E7}"/>
              </a:ext>
            </a:extLst>
          </p:cNvPr>
          <p:cNvSpPr>
            <a:spLocks noGrp="1"/>
          </p:cNvSpPr>
          <p:nvPr>
            <p:ph type="title"/>
          </p:nvPr>
        </p:nvSpPr>
        <p:spPr>
          <a:xfrm>
            <a:off x="3784600" y="3049588"/>
            <a:ext cx="4622800" cy="758824"/>
          </a:xfrm>
        </p:spPr>
        <p:txBody>
          <a:bodyPr/>
          <a:lstStyle>
            <a:lvl1pPr>
              <a:defRPr/>
            </a:lvl1pPr>
          </a:lstStyle>
          <a:p>
            <a:r>
              <a:rPr lang="en-US"/>
              <a:t>Click to edit Master title style</a:t>
            </a:r>
            <a:endParaRPr lang="en-GB" dirty="0"/>
          </a:p>
        </p:txBody>
      </p:sp>
      <p:sp>
        <p:nvSpPr>
          <p:cNvPr id="3" name="Slide Number Placeholder 4">
            <a:extLst>
              <a:ext uri="{FF2B5EF4-FFF2-40B4-BE49-F238E27FC236}">
                <a16:creationId xmlns:a16="http://schemas.microsoft.com/office/drawing/2014/main" id="{27033100-029B-4E2D-94CC-014F00194060}"/>
              </a:ext>
            </a:extLst>
          </p:cNvPr>
          <p:cNvSpPr>
            <a:spLocks noGrp="1"/>
          </p:cNvSpPr>
          <p:nvPr>
            <p:ph type="sldNum" sz="quarter" idx="10"/>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8922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86529-313C-40C4-8DE9-850D72EDFA07}" type="datetimeFigureOut">
              <a:rPr lang="en-GB" smtClean="0">
                <a:solidFill>
                  <a:prstClr val="black">
                    <a:tint val="75000"/>
                  </a:prstClr>
                </a:solidFill>
              </a:rPr>
              <a:pPr/>
              <a:t>09/03/2020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D58C8-7BCD-44A4-9A77-4081AD624C7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5762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234692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age - double-line title">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9367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Double-line page title goes here</a:t>
            </a:r>
            <a:br>
              <a:rPr lang="en-GB" dirty="0"/>
            </a:br>
            <a:r>
              <a:rPr lang="en-GB" dirty="0"/>
              <a:t>Double-line page title goes here</a:t>
            </a:r>
            <a:endParaRPr lang="en-US" dirty="0"/>
          </a:p>
          <a:p>
            <a:pPr lvl="0"/>
            <a:endParaRPr lang="en-US" dirty="0"/>
          </a:p>
        </p:txBody>
      </p:sp>
      <p:cxnSp>
        <p:nvCxnSpPr>
          <p:cNvPr id="10" name="Straight Connector 9">
            <a:extLst>
              <a:ext uri="{FF2B5EF4-FFF2-40B4-BE49-F238E27FC236}">
                <a16:creationId xmlns:a16="http://schemas.microsoft.com/office/drawing/2014/main" id="{C78437A0-DF36-294E-97B3-0AF3F498DCB9}"/>
              </a:ext>
            </a:extLst>
          </p:cNvPr>
          <p:cNvCxnSpPr>
            <a:cxnSpLocks/>
          </p:cNvCxnSpPr>
          <p:nvPr userDrawn="1"/>
        </p:nvCxnSpPr>
        <p:spPr>
          <a:xfrm>
            <a:off x="371475" y="368300"/>
            <a:ext cx="0" cy="936726"/>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DBCD22-4A7C-2244-A1AF-A45144A4995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19567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ext and highl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334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21403BFF-8D89-4D2E-B0CC-8328CDA9EC83}"/>
              </a:ext>
            </a:extLst>
          </p:cNvPr>
          <p:cNvSpPr>
            <a:spLocks noGrp="1"/>
          </p:cNvSpPr>
          <p:nvPr>
            <p:ph type="body" sz="quarter" idx="13"/>
          </p:nvPr>
        </p:nvSpPr>
        <p:spPr>
          <a:xfrm>
            <a:off x="5521325" y="2453481"/>
            <a:ext cx="4394200" cy="1741488"/>
          </a:xfrm>
          <a:prstGeom prst="roundRect">
            <a:avLst/>
          </a:prstGeom>
          <a:noFill/>
          <a:ln w="34925" cap="rnd" cmpd="sng">
            <a:solidFill>
              <a:srgbClr val="17A4AC"/>
            </a:solidFill>
            <a:prstDash val="sysDot"/>
            <a:bevel/>
          </a:ln>
        </p:spPr>
        <p:txBody>
          <a:bodyPr anchor="ctr"/>
          <a:lstStyle>
            <a:lvl1pPr marL="0" indent="0" algn="ctr">
              <a:buFontTx/>
              <a:buNone/>
              <a:defRPr sz="1800" b="1">
                <a:solidFill>
                  <a:srgbClr val="AC2987"/>
                </a:solidFill>
                <a:latin typeface="Arial" panose="020B0604020202020204" pitchFamily="34" charset="0"/>
                <a:cs typeface="Arial" panose="020B0604020202020204" pitchFamily="34" charset="0"/>
              </a:defRPr>
            </a:lvl1pPr>
            <a:lvl2pPr marL="342900" indent="0">
              <a:buFontTx/>
              <a:buNone/>
              <a:defRPr sz="1350">
                <a:solidFill>
                  <a:srgbClr val="0E113E"/>
                </a:solidFill>
                <a:latin typeface="Arial" panose="020B0604020202020204" pitchFamily="34" charset="0"/>
                <a:cs typeface="Arial" panose="020B0604020202020204" pitchFamily="34" charset="0"/>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5" name="Slide Number Placeholder 6">
            <a:extLst>
              <a:ext uri="{FF2B5EF4-FFF2-40B4-BE49-F238E27FC236}">
                <a16:creationId xmlns:a16="http://schemas.microsoft.com/office/drawing/2014/main" id="{FA29CE14-6718-48B5-B752-9CA70BB8CAC1}"/>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345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864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2" y="1580978"/>
            <a:ext cx="10753537"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80767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2" y="1580978"/>
            <a:ext cx="5138949"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4">
            <a:extLst>
              <a:ext uri="{FF2B5EF4-FFF2-40B4-BE49-F238E27FC236}">
                <a16:creationId xmlns:a16="http://schemas.microsoft.com/office/drawing/2014/main" id="{5C200148-E3B8-4603-916F-8AF2AFFBA634}"/>
              </a:ext>
            </a:extLst>
          </p:cNvPr>
          <p:cNvSpPr>
            <a:spLocks noGrp="1"/>
          </p:cNvSpPr>
          <p:nvPr>
            <p:ph type="body" sz="quarter" idx="14"/>
          </p:nvPr>
        </p:nvSpPr>
        <p:spPr>
          <a:xfrm>
            <a:off x="6303951" y="1580978"/>
            <a:ext cx="5138949"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69658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3"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
            <a:extLst>
              <a:ext uri="{FF2B5EF4-FFF2-40B4-BE49-F238E27FC236}">
                <a16:creationId xmlns:a16="http://schemas.microsoft.com/office/drawing/2014/main" id="{971C84EF-93C1-46D5-8A72-9982726A6EDA}"/>
              </a:ext>
            </a:extLst>
          </p:cNvPr>
          <p:cNvSpPr>
            <a:spLocks noGrp="1"/>
          </p:cNvSpPr>
          <p:nvPr>
            <p:ph type="body" sz="quarter" idx="14"/>
          </p:nvPr>
        </p:nvSpPr>
        <p:spPr>
          <a:xfrm>
            <a:off x="4449428"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6281365A-DAB7-46D2-BDF5-D120FB3E14E5}"/>
              </a:ext>
            </a:extLst>
          </p:cNvPr>
          <p:cNvSpPr>
            <a:spLocks noGrp="1"/>
          </p:cNvSpPr>
          <p:nvPr>
            <p:ph type="body" sz="quarter" idx="15"/>
          </p:nvPr>
        </p:nvSpPr>
        <p:spPr>
          <a:xfrm>
            <a:off x="8189832"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50335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 text block">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sp>
        <p:nvSpPr>
          <p:cNvPr id="4" name="Text Placeholder 3">
            <a:extLst>
              <a:ext uri="{FF2B5EF4-FFF2-40B4-BE49-F238E27FC236}">
                <a16:creationId xmlns:a16="http://schemas.microsoft.com/office/drawing/2014/main" id="{BA81515F-C4FA-C542-9C0E-CADB17082956}"/>
              </a:ext>
            </a:extLst>
          </p:cNvPr>
          <p:cNvSpPr>
            <a:spLocks noGrp="1"/>
          </p:cNvSpPr>
          <p:nvPr>
            <p:ph type="body" sz="quarter" idx="13" hasCustomPrompt="1"/>
          </p:nvPr>
        </p:nvSpPr>
        <p:spPr>
          <a:xfrm>
            <a:off x="722313" y="1581600"/>
            <a:ext cx="10690225" cy="4489185"/>
          </a:xfrm>
        </p:spPr>
        <p:txBody>
          <a:bodyPr numCol="2" spcCol="720000">
            <a:normAutofit/>
          </a:bodyPr>
          <a:lstStyle>
            <a:lvl1pPr marL="0" indent="0">
              <a:lnSpc>
                <a:spcPts val="1920"/>
              </a:lnSpc>
              <a:buNone/>
              <a:defRPr sz="1400"/>
            </a:lvl1pPr>
          </a:lstStyle>
          <a:p>
            <a:pPr lvl="0"/>
            <a:r>
              <a:rPr lang="en-GB" dirty="0"/>
              <a:t>2-column text block…</a:t>
            </a:r>
            <a:endParaRPr lang="en-US" dirty="0"/>
          </a:p>
        </p:txBody>
      </p:sp>
      <p:pic>
        <p:nvPicPr>
          <p:cNvPr id="10" name="Picture 9">
            <a:extLst>
              <a:ext uri="{FF2B5EF4-FFF2-40B4-BE49-F238E27FC236}">
                <a16:creationId xmlns:a16="http://schemas.microsoft.com/office/drawing/2014/main" id="{11BB7832-1CE8-7E41-B323-61C68D07C193}"/>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865344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column text block">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sp>
        <p:nvSpPr>
          <p:cNvPr id="4" name="Text Placeholder 3">
            <a:extLst>
              <a:ext uri="{FF2B5EF4-FFF2-40B4-BE49-F238E27FC236}">
                <a16:creationId xmlns:a16="http://schemas.microsoft.com/office/drawing/2014/main" id="{BA81515F-C4FA-C542-9C0E-CADB17082956}"/>
              </a:ext>
            </a:extLst>
          </p:cNvPr>
          <p:cNvSpPr>
            <a:spLocks noGrp="1"/>
          </p:cNvSpPr>
          <p:nvPr>
            <p:ph type="body" sz="quarter" idx="13" hasCustomPrompt="1"/>
          </p:nvPr>
        </p:nvSpPr>
        <p:spPr>
          <a:xfrm>
            <a:off x="722313" y="1581600"/>
            <a:ext cx="10690225" cy="4489185"/>
          </a:xfrm>
        </p:spPr>
        <p:txBody>
          <a:bodyPr numCol="3" spcCol="720000">
            <a:normAutofit/>
          </a:bodyPr>
          <a:lstStyle>
            <a:lvl1pPr marL="0" indent="0">
              <a:lnSpc>
                <a:spcPts val="1920"/>
              </a:lnSpc>
              <a:buNone/>
              <a:defRPr sz="1400"/>
            </a:lvl1pPr>
          </a:lstStyle>
          <a:p>
            <a:pPr lvl="0"/>
            <a:r>
              <a:rPr lang="en-GB" dirty="0"/>
              <a:t>3-column text block…</a:t>
            </a:r>
            <a:endParaRPr lang="en-US" dirty="0"/>
          </a:p>
        </p:txBody>
      </p:sp>
      <p:pic>
        <p:nvPicPr>
          <p:cNvPr id="10" name="Picture 9">
            <a:extLst>
              <a:ext uri="{FF2B5EF4-FFF2-40B4-BE49-F238E27FC236}">
                <a16:creationId xmlns:a16="http://schemas.microsoft.com/office/drawing/2014/main" id="{A8408493-1367-604E-B93D-40158D38E7BF}"/>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91036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cument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CB9E81-38C9-C443-A9C5-53829F1DD3B3}"/>
              </a:ext>
            </a:extLst>
          </p:cNvPr>
          <p:cNvSpPr/>
          <p:nvPr userDrawn="1"/>
        </p:nvSpPr>
        <p:spPr>
          <a:xfrm>
            <a:off x="-44450" y="-44450"/>
            <a:ext cx="12287250" cy="696595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31514A5-88C0-FC45-916B-277F00A1B241}"/>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8ACFCDD-2193-AA46-B641-0707D72BA601}"/>
              </a:ext>
            </a:extLst>
          </p:cNvPr>
          <p:cNvSpPr>
            <a:spLocks noChangeAspect="1"/>
          </p:cNvSpPr>
          <p:nvPr userDrawn="1"/>
        </p:nvSpPr>
        <p:spPr>
          <a:xfrm>
            <a:off x="7501564"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70A839D-5A05-F84F-9EEE-99313BC5E7B5}"/>
              </a:ext>
            </a:extLst>
          </p:cNvPr>
          <p:cNvSpPr>
            <a:spLocks noChangeAspect="1"/>
          </p:cNvSpPr>
          <p:nvPr userDrawn="1"/>
        </p:nvSpPr>
        <p:spPr>
          <a:xfrm>
            <a:off x="9191611"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EF36508-80AF-844A-BA74-B92F11B9EA41}"/>
              </a:ext>
            </a:extLst>
          </p:cNvPr>
          <p:cNvSpPr>
            <a:spLocks noChangeAspect="1"/>
          </p:cNvSpPr>
          <p:nvPr userDrawn="1"/>
        </p:nvSpPr>
        <p:spPr>
          <a:xfrm>
            <a:off x="10883611"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5EC429A-781B-EF4D-8C58-1016CAFC80E2}"/>
              </a:ext>
            </a:extLst>
          </p:cNvPr>
          <p:cNvSpPr>
            <a:spLocks noChangeAspect="1"/>
          </p:cNvSpPr>
          <p:nvPr userDrawn="1"/>
        </p:nvSpPr>
        <p:spPr>
          <a:xfrm>
            <a:off x="8345567" y="1346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EFC588-1CFA-9348-B658-179009BC9ED1}"/>
              </a:ext>
            </a:extLst>
          </p:cNvPr>
          <p:cNvSpPr>
            <a:spLocks noChangeAspect="1"/>
          </p:cNvSpPr>
          <p:nvPr userDrawn="1"/>
        </p:nvSpPr>
        <p:spPr>
          <a:xfrm>
            <a:off x="10037611" y="1346309"/>
            <a:ext cx="846000" cy="846000"/>
          </a:xfrm>
          <a:prstGeom prst="ellipse">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DC3DFF6-FDC6-0F4C-80F4-48C400149CD0}"/>
              </a:ext>
            </a:extLst>
          </p:cNvPr>
          <p:cNvSpPr>
            <a:spLocks noChangeAspect="1"/>
          </p:cNvSpPr>
          <p:nvPr userDrawn="1"/>
        </p:nvSpPr>
        <p:spPr>
          <a:xfrm>
            <a:off x="7501564"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9494DA1-32F1-8F4C-8F46-1902E4556EB2}"/>
              </a:ext>
            </a:extLst>
          </p:cNvPr>
          <p:cNvSpPr>
            <a:spLocks noChangeAspect="1"/>
          </p:cNvSpPr>
          <p:nvPr userDrawn="1"/>
        </p:nvSpPr>
        <p:spPr>
          <a:xfrm>
            <a:off x="9191611"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6A0EFC4-CC3F-344A-8B14-C586EA6A50B5}"/>
              </a:ext>
            </a:extLst>
          </p:cNvPr>
          <p:cNvSpPr>
            <a:spLocks noChangeAspect="1"/>
          </p:cNvSpPr>
          <p:nvPr userDrawn="1"/>
        </p:nvSpPr>
        <p:spPr>
          <a:xfrm>
            <a:off x="10883611"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3C1F50-DC9C-AD4D-93A4-979283CC2356}"/>
              </a:ext>
            </a:extLst>
          </p:cNvPr>
          <p:cNvSpPr>
            <a:spLocks noChangeAspect="1"/>
          </p:cNvSpPr>
          <p:nvPr userDrawn="1"/>
        </p:nvSpPr>
        <p:spPr>
          <a:xfrm>
            <a:off x="8345567" y="3035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C6767FB-2AE5-634C-8A6B-716ED673B1C1}"/>
              </a:ext>
            </a:extLst>
          </p:cNvPr>
          <p:cNvSpPr>
            <a:spLocks noChangeAspect="1"/>
          </p:cNvSpPr>
          <p:nvPr userDrawn="1"/>
        </p:nvSpPr>
        <p:spPr>
          <a:xfrm>
            <a:off x="10037611" y="3035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D07597B-602F-674C-8547-3E3438D02B18}"/>
              </a:ext>
            </a:extLst>
          </p:cNvPr>
          <p:cNvSpPr>
            <a:spLocks noChangeAspect="1"/>
          </p:cNvSpPr>
          <p:nvPr userDrawn="1"/>
        </p:nvSpPr>
        <p:spPr>
          <a:xfrm>
            <a:off x="7501564"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33FA275-298E-694C-BE7D-548BA22AEF2B}"/>
              </a:ext>
            </a:extLst>
          </p:cNvPr>
          <p:cNvSpPr>
            <a:spLocks noChangeAspect="1"/>
          </p:cNvSpPr>
          <p:nvPr userDrawn="1"/>
        </p:nvSpPr>
        <p:spPr>
          <a:xfrm>
            <a:off x="9191611"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4B474DD-C46E-634B-8DA5-C00F8A247654}"/>
              </a:ext>
            </a:extLst>
          </p:cNvPr>
          <p:cNvSpPr>
            <a:spLocks noChangeAspect="1"/>
          </p:cNvSpPr>
          <p:nvPr userDrawn="1"/>
        </p:nvSpPr>
        <p:spPr>
          <a:xfrm>
            <a:off x="10883611"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2D0635C-D014-C140-97BA-CC42D08A97FC}"/>
              </a:ext>
            </a:extLst>
          </p:cNvPr>
          <p:cNvSpPr>
            <a:spLocks noChangeAspect="1"/>
          </p:cNvSpPr>
          <p:nvPr userDrawn="1"/>
        </p:nvSpPr>
        <p:spPr>
          <a:xfrm>
            <a:off x="8345567" y="4724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5D8EF0D-2CFB-2541-8210-2FCBDC798927}"/>
              </a:ext>
            </a:extLst>
          </p:cNvPr>
          <p:cNvSpPr>
            <a:spLocks noChangeAspect="1"/>
          </p:cNvSpPr>
          <p:nvPr userDrawn="1"/>
        </p:nvSpPr>
        <p:spPr>
          <a:xfrm>
            <a:off x="10037611" y="4724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86ECEFD4-7948-2E41-AFA9-4974082E6041}"/>
              </a:ext>
            </a:extLst>
          </p:cNvPr>
          <p:cNvSpPr>
            <a:spLocks noChangeAspect="1"/>
          </p:cNvSpPr>
          <p:nvPr userDrawn="1"/>
        </p:nvSpPr>
        <p:spPr>
          <a:xfrm>
            <a:off x="7501564"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958D235-424D-704A-926C-D957C96D112D}"/>
              </a:ext>
            </a:extLst>
          </p:cNvPr>
          <p:cNvSpPr>
            <a:spLocks noChangeAspect="1"/>
          </p:cNvSpPr>
          <p:nvPr userDrawn="1"/>
        </p:nvSpPr>
        <p:spPr>
          <a:xfrm>
            <a:off x="9191611"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80CD368-85DB-C148-9263-80348CAD0B8E}"/>
              </a:ext>
            </a:extLst>
          </p:cNvPr>
          <p:cNvSpPr>
            <a:spLocks noChangeAspect="1"/>
          </p:cNvSpPr>
          <p:nvPr userDrawn="1"/>
        </p:nvSpPr>
        <p:spPr>
          <a:xfrm>
            <a:off x="10883611"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0">
            <a:extLst>
              <a:ext uri="{FF2B5EF4-FFF2-40B4-BE49-F238E27FC236}">
                <a16:creationId xmlns:a16="http://schemas.microsoft.com/office/drawing/2014/main" id="{143619B1-710B-9E45-9023-CC4D34F41134}"/>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30" name="Text Placeholder 14">
            <a:extLst>
              <a:ext uri="{FF2B5EF4-FFF2-40B4-BE49-F238E27FC236}">
                <a16:creationId xmlns:a16="http://schemas.microsoft.com/office/drawing/2014/main" id="{79D69954-39DC-F642-A9CB-C578465C8B45}"/>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Date</a:t>
            </a:r>
            <a:endParaRPr lang="en-US" dirty="0"/>
          </a:p>
        </p:txBody>
      </p:sp>
      <p:pic>
        <p:nvPicPr>
          <p:cNvPr id="32" name="Picture 31">
            <a:extLst>
              <a:ext uri="{FF2B5EF4-FFF2-40B4-BE49-F238E27FC236}">
                <a16:creationId xmlns:a16="http://schemas.microsoft.com/office/drawing/2014/main" id="{82FDBD8C-544E-6B49-9264-FD68627DE078}"/>
              </a:ext>
            </a:extLst>
          </p:cNvPr>
          <p:cNvPicPr>
            <a:picLocks noChangeAspect="1"/>
          </p:cNvPicPr>
          <p:nvPr userDrawn="1"/>
        </p:nvPicPr>
        <p:blipFill>
          <a:blip r:embed="rId2"/>
          <a:stretch>
            <a:fillRect/>
          </a:stretch>
        </p:blipFill>
        <p:spPr>
          <a:xfrm>
            <a:off x="360000" y="432000"/>
            <a:ext cx="2489412" cy="720000"/>
          </a:xfrm>
          <a:prstGeom prst="rect">
            <a:avLst/>
          </a:prstGeom>
        </p:spPr>
      </p:pic>
    </p:spTree>
    <p:extLst>
      <p:ext uri="{BB962C8B-B14F-4D97-AF65-F5344CB8AC3E}">
        <p14:creationId xmlns:p14="http://schemas.microsoft.com/office/powerpoint/2010/main" val="933851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cument titl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FC0437-6D31-D740-BCF1-991BAA2C042F}"/>
              </a:ext>
            </a:extLst>
          </p:cNvPr>
          <p:cNvSpPr/>
          <p:nvPr userDrawn="1"/>
        </p:nvSpPr>
        <p:spPr>
          <a:xfrm>
            <a:off x="-44450" y="-44450"/>
            <a:ext cx="12287250" cy="696595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0">
            <a:extLst>
              <a:ext uri="{FF2B5EF4-FFF2-40B4-BE49-F238E27FC236}">
                <a16:creationId xmlns:a16="http://schemas.microsoft.com/office/drawing/2014/main" id="{DA1D20EA-0CA6-2541-9F6B-F9D5E572B643}"/>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26" name="Text Placeholder 14">
            <a:extLst>
              <a:ext uri="{FF2B5EF4-FFF2-40B4-BE49-F238E27FC236}">
                <a16:creationId xmlns:a16="http://schemas.microsoft.com/office/drawing/2014/main" id="{EB441B77-0D96-E046-84CE-A71E79705BC5}"/>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Date</a:t>
            </a:r>
            <a:endParaRPr lang="en-US" dirty="0"/>
          </a:p>
        </p:txBody>
      </p:sp>
      <p:cxnSp>
        <p:nvCxnSpPr>
          <p:cNvPr id="27" name="Straight Connector 26">
            <a:extLst>
              <a:ext uri="{FF2B5EF4-FFF2-40B4-BE49-F238E27FC236}">
                <a16:creationId xmlns:a16="http://schemas.microsoft.com/office/drawing/2014/main" id="{1D6B3EBD-2A05-6942-B4D1-E518A2B4A975}"/>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9A6854E-BF0B-AF48-B6B6-3E184F49E3B2}"/>
              </a:ext>
            </a:extLst>
          </p:cNvPr>
          <p:cNvPicPr>
            <a:picLocks noChangeAspect="1"/>
          </p:cNvPicPr>
          <p:nvPr userDrawn="1"/>
        </p:nvPicPr>
        <p:blipFill>
          <a:blip r:embed="rId2"/>
          <a:stretch>
            <a:fillRect/>
          </a:stretch>
        </p:blipFill>
        <p:spPr>
          <a:xfrm>
            <a:off x="360000" y="432000"/>
            <a:ext cx="2489412" cy="720000"/>
          </a:xfrm>
          <a:prstGeom prst="rect">
            <a:avLst/>
          </a:prstGeom>
        </p:spPr>
      </p:pic>
    </p:spTree>
    <p:extLst>
      <p:ext uri="{BB962C8B-B14F-4D97-AF65-F5344CB8AC3E}">
        <p14:creationId xmlns:p14="http://schemas.microsoft.com/office/powerpoint/2010/main" val="1572848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 secondary info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E3D25D-129D-254F-85D7-7B4EF7FF3B65}"/>
              </a:ext>
            </a:extLst>
          </p:cNvPr>
          <p:cNvSpPr/>
          <p:nvPr userDrawn="1"/>
        </p:nvSpPr>
        <p:spPr>
          <a:xfrm>
            <a:off x="-142240" y="-73651"/>
            <a:ext cx="12334240" cy="700024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1E4B0FA1-3F2F-854B-9BAA-63FDBA4A516F}"/>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FEA6CEF-2534-D347-999B-E884C5B2DC6B}"/>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15" name="Text Placeholder 14">
            <a:extLst>
              <a:ext uri="{FF2B5EF4-FFF2-40B4-BE49-F238E27FC236}">
                <a16:creationId xmlns:a16="http://schemas.microsoft.com/office/drawing/2014/main" id="{08A5E92B-9C7A-8241-B8F7-B469DF2FCC1B}"/>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Secondary info</a:t>
            </a:r>
            <a:endParaRPr lang="en-US" dirty="0"/>
          </a:p>
        </p:txBody>
      </p:sp>
    </p:spTree>
    <p:extLst>
      <p:ext uri="{BB962C8B-B14F-4D97-AF65-F5344CB8AC3E}">
        <p14:creationId xmlns:p14="http://schemas.microsoft.com/office/powerpoint/2010/main" val="4043852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 secondary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E3D25D-129D-254F-85D7-7B4EF7FF3B65}"/>
              </a:ext>
            </a:extLst>
          </p:cNvPr>
          <p:cNvSpPr/>
          <p:nvPr userDrawn="1"/>
        </p:nvSpPr>
        <p:spPr>
          <a:xfrm>
            <a:off x="-142240" y="-73651"/>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1E4B0FA1-3F2F-854B-9BAA-63FDBA4A516F}"/>
              </a:ext>
            </a:extLst>
          </p:cNvPr>
          <p:cNvCxnSpPr>
            <a:cxnSpLocks/>
          </p:cNvCxnSpPr>
          <p:nvPr userDrawn="1"/>
        </p:nvCxnSpPr>
        <p:spPr>
          <a:xfrm>
            <a:off x="730144" y="2401709"/>
            <a:ext cx="0" cy="1600925"/>
          </a:xfrm>
          <a:prstGeom prst="line">
            <a:avLst/>
          </a:prstGeom>
          <a:ln w="38100" cap="rnd">
            <a:solidFill>
              <a:srgbClr val="0D133D"/>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FEA6CEF-2534-D347-999B-E884C5B2DC6B}"/>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15" name="Text Placeholder 14">
            <a:extLst>
              <a:ext uri="{FF2B5EF4-FFF2-40B4-BE49-F238E27FC236}">
                <a16:creationId xmlns:a16="http://schemas.microsoft.com/office/drawing/2014/main" id="{08A5E92B-9C7A-8241-B8F7-B469DF2FCC1B}"/>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Secondary info</a:t>
            </a:r>
            <a:endParaRPr lang="en-US" dirty="0"/>
          </a:p>
        </p:txBody>
      </p:sp>
    </p:spTree>
    <p:extLst>
      <p:ext uri="{BB962C8B-B14F-4D97-AF65-F5344CB8AC3E}">
        <p14:creationId xmlns:p14="http://schemas.microsoft.com/office/powerpoint/2010/main" val="334627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ex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334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41B41694-EC71-4C4D-AF8D-6FF04FE45983}"/>
              </a:ext>
            </a:extLst>
          </p:cNvPr>
          <p:cNvSpPr>
            <a:spLocks noGrp="1"/>
          </p:cNvSpPr>
          <p:nvPr>
            <p:ph type="pic" sz="quarter" idx="13"/>
          </p:nvPr>
        </p:nvSpPr>
        <p:spPr>
          <a:xfrm>
            <a:off x="5194303" y="1616080"/>
            <a:ext cx="4254500" cy="4041775"/>
          </a:xfrm>
          <a:prstGeom prst="rect">
            <a:avLst/>
          </a:prstGeom>
        </p:spPr>
        <p:txBody>
          <a:bodyPr/>
          <a:lstStyle>
            <a:lvl1pPr marL="0" indent="0">
              <a:buFontTx/>
              <a:buNone/>
              <a:defRPr sz="1350" b="1">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6" name="Slide Number Placeholder 6">
            <a:extLst>
              <a:ext uri="{FF2B5EF4-FFF2-40B4-BE49-F238E27FC236}">
                <a16:creationId xmlns:a16="http://schemas.microsoft.com/office/drawing/2014/main" id="{7025BE57-C8E8-4A6B-8AA7-4A50F7B87F34}"/>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0057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 no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5AF203-8F1F-0A4C-8208-97A2FBD53AED}"/>
              </a:ext>
            </a:extLst>
          </p:cNvPr>
          <p:cNvSpPr/>
          <p:nvPr userDrawn="1"/>
        </p:nvSpPr>
        <p:spPr>
          <a:xfrm>
            <a:off x="-71120" y="-71120"/>
            <a:ext cx="12334240" cy="700024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BC384F3-3F1B-1B43-BECB-954BA3ECB46B}"/>
              </a:ext>
            </a:extLst>
          </p:cNvPr>
          <p:cNvCxnSpPr>
            <a:cxnSpLocks/>
          </p:cNvCxnSpPr>
          <p:nvPr userDrawn="1"/>
        </p:nvCxnSpPr>
        <p:spPr>
          <a:xfrm>
            <a:off x="730144" y="2401709"/>
            <a:ext cx="0" cy="976056"/>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3AD74E72-C0FA-A546-8054-910D5F637B7C}"/>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Tree>
    <p:extLst>
      <p:ext uri="{BB962C8B-B14F-4D97-AF65-F5344CB8AC3E}">
        <p14:creationId xmlns:p14="http://schemas.microsoft.com/office/powerpoint/2010/main" val="1793234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 no logo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5AF203-8F1F-0A4C-8208-97A2FBD53AED}"/>
              </a:ext>
            </a:extLst>
          </p:cNvPr>
          <p:cNvSpPr/>
          <p:nvPr userDrawn="1"/>
        </p:nvSpPr>
        <p:spPr>
          <a:xfrm>
            <a:off x="-71120" y="-71120"/>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BC384F3-3F1B-1B43-BECB-954BA3ECB46B}"/>
              </a:ext>
            </a:extLst>
          </p:cNvPr>
          <p:cNvCxnSpPr>
            <a:cxnSpLocks/>
          </p:cNvCxnSpPr>
          <p:nvPr userDrawn="1"/>
        </p:nvCxnSpPr>
        <p:spPr>
          <a:xfrm>
            <a:off x="730144" y="2401709"/>
            <a:ext cx="0" cy="976056"/>
          </a:xfrm>
          <a:prstGeom prst="line">
            <a:avLst/>
          </a:prstGeom>
          <a:ln w="38100" cap="rnd">
            <a:solidFill>
              <a:srgbClr val="0D133D"/>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3AD74E72-C0FA-A546-8054-910D5F637B7C}"/>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Tree>
    <p:extLst>
      <p:ext uri="{BB962C8B-B14F-4D97-AF65-F5344CB8AC3E}">
        <p14:creationId xmlns:p14="http://schemas.microsoft.com/office/powerpoint/2010/main" val="3297084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72498B-CB6C-1345-A7AC-51CC93ADFE62}"/>
              </a:ext>
            </a:extLst>
          </p:cNvPr>
          <p:cNvSpPr/>
          <p:nvPr userDrawn="1"/>
        </p:nvSpPr>
        <p:spPr>
          <a:xfrm>
            <a:off x="-71120" y="-71120"/>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3DE034CD-8BAA-7748-B3C5-1CA46C07789E}"/>
              </a:ext>
            </a:extLst>
          </p:cNvPr>
          <p:cNvSpPr>
            <a:spLocks noGrp="1"/>
          </p:cNvSpPr>
          <p:nvPr>
            <p:ph type="body" sz="quarter" idx="10" hasCustomPrompt="1"/>
          </p:nvPr>
        </p:nvSpPr>
        <p:spPr>
          <a:xfrm>
            <a:off x="1115710" y="1113840"/>
            <a:ext cx="612938" cy="4365684"/>
          </a:xfrm>
        </p:spPr>
        <p:txBody>
          <a:bodyPr>
            <a:normAutofit/>
          </a:bodyPr>
          <a:lstStyle>
            <a:lvl1pPr marL="0" indent="0">
              <a:buNone/>
              <a:defRPr sz="1800" b="1">
                <a:solidFill>
                  <a:srgbClr val="0D133D"/>
                </a:solidFill>
              </a:defRPr>
            </a:lvl1pPr>
          </a:lstStyle>
          <a:p>
            <a:pPr lvl="0"/>
            <a:r>
              <a:rPr lang="en-GB" dirty="0"/>
              <a:t>01.</a:t>
            </a:r>
          </a:p>
          <a:p>
            <a:pPr lvl="0"/>
            <a:r>
              <a:rPr lang="en-GB" dirty="0"/>
              <a:t>02.</a:t>
            </a:r>
          </a:p>
          <a:p>
            <a:pPr lvl="0"/>
            <a:r>
              <a:rPr lang="en-GB" dirty="0"/>
              <a:t>03.</a:t>
            </a:r>
          </a:p>
          <a:p>
            <a:pPr lvl="0"/>
            <a:r>
              <a:rPr lang="en-GB" dirty="0"/>
              <a:t>04.</a:t>
            </a:r>
          </a:p>
          <a:p>
            <a:pPr lvl="0"/>
            <a:r>
              <a:rPr lang="en-GB" dirty="0"/>
              <a:t>05.</a:t>
            </a:r>
          </a:p>
          <a:p>
            <a:pPr lvl="0"/>
            <a:r>
              <a:rPr lang="en-GB" dirty="0"/>
              <a:t>06.</a:t>
            </a:r>
            <a:endParaRPr lang="en-US" dirty="0"/>
          </a:p>
        </p:txBody>
      </p:sp>
      <p:sp>
        <p:nvSpPr>
          <p:cNvPr id="14" name="Text Placeholder 11">
            <a:extLst>
              <a:ext uri="{FF2B5EF4-FFF2-40B4-BE49-F238E27FC236}">
                <a16:creationId xmlns:a16="http://schemas.microsoft.com/office/drawing/2014/main" id="{657275A7-A541-0646-A2C9-9DB166541687}"/>
              </a:ext>
            </a:extLst>
          </p:cNvPr>
          <p:cNvSpPr>
            <a:spLocks noGrp="1"/>
          </p:cNvSpPr>
          <p:nvPr>
            <p:ph type="body" sz="quarter" idx="11" hasCustomPrompt="1"/>
          </p:nvPr>
        </p:nvSpPr>
        <p:spPr>
          <a:xfrm>
            <a:off x="1649898" y="1113840"/>
            <a:ext cx="6882210" cy="4365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lvl="0"/>
            <a:r>
              <a:rPr lang="en-GB" dirty="0"/>
              <a:t>Item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lvl="0"/>
            <a:endParaRPr lang="en-US" dirty="0"/>
          </a:p>
        </p:txBody>
      </p:sp>
      <p:sp>
        <p:nvSpPr>
          <p:cNvPr id="9" name="Teardrop 8">
            <a:extLst>
              <a:ext uri="{FF2B5EF4-FFF2-40B4-BE49-F238E27FC236}">
                <a16:creationId xmlns:a16="http://schemas.microsoft.com/office/drawing/2014/main" id="{5E8C9238-C58B-A948-9289-3D523436D037}"/>
              </a:ext>
            </a:extLst>
          </p:cNvPr>
          <p:cNvSpPr/>
          <p:nvPr userDrawn="1"/>
        </p:nvSpPr>
        <p:spPr>
          <a:xfrm>
            <a:off x="9043902" y="373254"/>
            <a:ext cx="2776623" cy="2776623"/>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D133D"/>
              </a:highlight>
            </a:endParaRPr>
          </a:p>
        </p:txBody>
      </p:sp>
      <p:sp>
        <p:nvSpPr>
          <p:cNvPr id="10" name="Title 1">
            <a:extLst>
              <a:ext uri="{FF2B5EF4-FFF2-40B4-BE49-F238E27FC236}">
                <a16:creationId xmlns:a16="http://schemas.microsoft.com/office/drawing/2014/main" id="{E4610166-25F9-1B4A-8527-6463C1223405}"/>
              </a:ext>
            </a:extLst>
          </p:cNvPr>
          <p:cNvSpPr txBox="1">
            <a:spLocks/>
          </p:cNvSpPr>
          <p:nvPr userDrawn="1"/>
        </p:nvSpPr>
        <p:spPr>
          <a:xfrm>
            <a:off x="9185251" y="1299074"/>
            <a:ext cx="2326922" cy="9078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ts val="5600"/>
              </a:lnSpc>
            </a:pPr>
            <a:r>
              <a:rPr lang="en-US" sz="3800" b="1" spc="-150" dirty="0">
                <a:solidFill>
                  <a:schemeClr val="bg1"/>
                </a:solidFill>
                <a:latin typeface="Arial" panose="020B0604020202020204" pitchFamily="34" charset="0"/>
                <a:ea typeface="Verdana" panose="020B0604030504040204" pitchFamily="34" charset="0"/>
                <a:cs typeface="Arial" panose="020B0604020202020204" pitchFamily="34" charset="0"/>
              </a:rPr>
              <a:t>Contents</a:t>
            </a:r>
          </a:p>
        </p:txBody>
      </p:sp>
    </p:spTree>
    <p:extLst>
      <p:ext uri="{BB962C8B-B14F-4D97-AF65-F5344CB8AC3E}">
        <p14:creationId xmlns:p14="http://schemas.microsoft.com/office/powerpoint/2010/main" val="2339656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age + curved lef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E238D963-7D8B-414D-9D49-AC2D3E35DABD}"/>
              </a:ext>
            </a:extLst>
          </p:cNvPr>
          <p:cNvSpPr/>
          <p:nvPr userDrawn="1"/>
        </p:nvSpPr>
        <p:spPr>
          <a:xfrm>
            <a:off x="-4318023" y="-1442125"/>
            <a:ext cx="9742249" cy="9742249"/>
          </a:xfrm>
          <a:prstGeom prst="ellipse">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8B28597-7E59-8D4B-95C0-BC0B7FB0A9E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708275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age + contrast bottom">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163DA516-7F77-564A-936F-859527FAC17D}"/>
              </a:ext>
            </a:extLst>
          </p:cNvPr>
          <p:cNvSpPr/>
          <p:nvPr userDrawn="1"/>
        </p:nvSpPr>
        <p:spPr>
          <a:xfrm rot="16200000">
            <a:off x="-55003" y="2598209"/>
            <a:ext cx="14053495" cy="14053495"/>
          </a:xfrm>
          <a:prstGeom prst="teardrop">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6E05E169-BC65-BC45-A5D0-6CAE9AF645C1}"/>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26216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age + contrast bottom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D3577-0FE6-EA46-AE2D-C49DF2284096}"/>
              </a:ext>
            </a:extLst>
          </p:cNvPr>
          <p:cNvSpPr/>
          <p:nvPr userDrawn="1"/>
        </p:nvSpPr>
        <p:spPr>
          <a:xfrm>
            <a:off x="-50105" y="4390373"/>
            <a:ext cx="12331875" cy="2586676"/>
          </a:xfrm>
          <a:prstGeom prst="rect">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72A7D017-F1DB-844A-9F04-DF4D1BC65476}"/>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111676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age + left contrast">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443A13B7-08E4-4B46-9397-3C923219EF1E}"/>
              </a:ext>
            </a:extLst>
          </p:cNvPr>
          <p:cNvSpPr/>
          <p:nvPr userDrawn="1"/>
        </p:nvSpPr>
        <p:spPr>
          <a:xfrm>
            <a:off x="-4469180" y="-165197"/>
            <a:ext cx="8078293" cy="8078293"/>
          </a:xfrm>
          <a:prstGeom prst="teardrop">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1DBB6524-AC49-404C-9957-816D6352525A}"/>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2527321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7" name="Teardrop 6">
            <a:extLst>
              <a:ext uri="{FF2B5EF4-FFF2-40B4-BE49-F238E27FC236}">
                <a16:creationId xmlns:a16="http://schemas.microsoft.com/office/drawing/2014/main" id="{3B529F96-238E-B048-B6A3-C271764008B8}"/>
              </a:ext>
            </a:extLst>
          </p:cNvPr>
          <p:cNvSpPr/>
          <p:nvPr userDrawn="1"/>
        </p:nvSpPr>
        <p:spPr>
          <a:xfrm rot="16200000">
            <a:off x="371475" y="368297"/>
            <a:ext cx="1579247" cy="1579247"/>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065BFCE-FB8E-E347-8D81-88004DCF21AF}"/>
              </a:ext>
            </a:extLst>
          </p:cNvPr>
          <p:cNvSpPr txBox="1">
            <a:spLocks/>
          </p:cNvSpPr>
          <p:nvPr userDrawn="1"/>
        </p:nvSpPr>
        <p:spPr>
          <a:xfrm>
            <a:off x="810437" y="778623"/>
            <a:ext cx="878852" cy="1174864"/>
          </a:xfrm>
          <a:prstGeom prst="rect">
            <a:avLst/>
          </a:prstGeom>
        </p:spPr>
        <p:txBody>
          <a:bodyPr vert="horz" lIns="91440" tIns="3600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20"/>
              </a:lnSpc>
              <a:buClr>
                <a:srgbClr val="5974D4"/>
              </a:buClr>
              <a:buSzPct val="125000"/>
            </a:pPr>
            <a:r>
              <a:rPr lang="en-US" sz="6000" b="1" dirty="0">
                <a:solidFill>
                  <a:schemeClr val="bg1"/>
                </a:solidFill>
                <a:latin typeface="Arial" panose="020B0604020202020204" pitchFamily="34" charset="0"/>
                <a:cs typeface="Arial" panose="020B0604020202020204" pitchFamily="34" charset="0"/>
              </a:rPr>
              <a:t>1.</a:t>
            </a:r>
            <a:endParaRPr lang="en-US" sz="6000" b="1" dirty="0">
              <a:solidFill>
                <a:srgbClr val="0D133D"/>
              </a:solidFill>
              <a:latin typeface="Arial" panose="020B0604020202020204" pitchFamily="34" charset="0"/>
              <a:cs typeface="Arial" panose="020B0604020202020204" pitchFamily="34" charset="0"/>
            </a:endParaRPr>
          </a:p>
        </p:txBody>
      </p:sp>
      <p:sp>
        <p:nvSpPr>
          <p:cNvPr id="9" name="Teardrop 8">
            <a:extLst>
              <a:ext uri="{FF2B5EF4-FFF2-40B4-BE49-F238E27FC236}">
                <a16:creationId xmlns:a16="http://schemas.microsoft.com/office/drawing/2014/main" id="{EC5BE03D-17AB-3C40-B0AF-2F4943D314B1}"/>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1FCE167A-9626-7541-AB18-1F6B797882D5}"/>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C240F96A-46B6-AE4C-8342-62DD12D63799}"/>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69EDFA1E-E0A3-5146-8899-B5EE21EA3908}"/>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D568E56F-2EB7-B74E-ACAF-21A4EFF5DC8C}"/>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302733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ft curved contrast">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2C0F4BFF-9D93-0B4A-9558-FA25B4EA97E1}"/>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9DBD1092-A432-C649-B52C-D3EA21A8996D}"/>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47FE77EF-4BA0-654C-B1C6-506283D60C73}"/>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7DF98336-A0E8-3A4A-A265-4F98C984EFBF}"/>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7" name="Teardrop 6">
            <a:extLst>
              <a:ext uri="{FF2B5EF4-FFF2-40B4-BE49-F238E27FC236}">
                <a16:creationId xmlns:a16="http://schemas.microsoft.com/office/drawing/2014/main" id="{627FCCC3-0996-AA41-A23F-54E98CAE5AC0}"/>
              </a:ext>
            </a:extLst>
          </p:cNvPr>
          <p:cNvSpPr/>
          <p:nvPr userDrawn="1"/>
        </p:nvSpPr>
        <p:spPr>
          <a:xfrm rot="5400000">
            <a:off x="-3448899" y="-1378849"/>
            <a:ext cx="8418475" cy="8418475"/>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D133D"/>
              </a:highlight>
            </a:endParaRPr>
          </a:p>
        </p:txBody>
      </p:sp>
      <p:sp>
        <p:nvSpPr>
          <p:cNvPr id="8" name="Title 1">
            <a:extLst>
              <a:ext uri="{FF2B5EF4-FFF2-40B4-BE49-F238E27FC236}">
                <a16:creationId xmlns:a16="http://schemas.microsoft.com/office/drawing/2014/main" id="{DB48F5AA-3F55-E840-A7E5-A13C18C73C5A}"/>
              </a:ext>
            </a:extLst>
          </p:cNvPr>
          <p:cNvSpPr txBox="1">
            <a:spLocks/>
          </p:cNvSpPr>
          <p:nvPr userDrawn="1"/>
        </p:nvSpPr>
        <p:spPr>
          <a:xfrm>
            <a:off x="494216" y="432000"/>
            <a:ext cx="8950721" cy="371477"/>
          </a:xfrm>
          <a:prstGeom prst="rect">
            <a:avLst/>
          </a:prstGeom>
        </p:spPr>
        <p:txBody>
          <a:bodyPr vert="horz" lIns="91440" tIns="3600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920"/>
              </a:lnSpc>
              <a:buClr>
                <a:srgbClr val="5974D4"/>
              </a:buClr>
              <a:buSzPct val="125000"/>
            </a:pPr>
            <a:r>
              <a:rPr lang="en-US" sz="2600" b="1" dirty="0">
                <a:solidFill>
                  <a:schemeClr val="bg1"/>
                </a:solidFill>
                <a:latin typeface="Arial" panose="020B0604020202020204" pitchFamily="34" charset="0"/>
                <a:cs typeface="Arial" panose="020B0604020202020204" pitchFamily="34" charset="0"/>
              </a:rPr>
              <a:t>Page title goes here</a:t>
            </a:r>
          </a:p>
        </p:txBody>
      </p:sp>
      <p:cxnSp>
        <p:nvCxnSpPr>
          <p:cNvPr id="9" name="Straight Connector 8">
            <a:extLst>
              <a:ext uri="{FF2B5EF4-FFF2-40B4-BE49-F238E27FC236}">
                <a16:creationId xmlns:a16="http://schemas.microsoft.com/office/drawing/2014/main" id="{52A100F4-55BC-8740-B69F-5B357460DDD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93074E6-B627-9E48-A561-CF0458B55E9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807781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pPr defTabSz="844083"/>
            <a:fld id="{E6E4A83A-5CF2-B844-8CC5-BC1A29624A0E}" type="datetimeFigureOut">
              <a:rPr lang="en-US" smtClean="0">
                <a:solidFill>
                  <a:prstClr val="black"/>
                </a:solidFill>
              </a:rPr>
              <a:pPr defTabSz="844083"/>
              <a:t>3/9/2020</a:t>
            </a:fld>
            <a:endParaRPr lang="en-US" dirty="0">
              <a:solidFill>
                <a:prstClr val="black"/>
              </a:solidFill>
            </a:endParaRPr>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pPr defTabSz="844083"/>
            <a:endParaRPr lang="en-US" dirty="0">
              <a:solidFill>
                <a:prstClr val="black"/>
              </a:solidFill>
            </a:endParaRPr>
          </a:p>
        </p:txBody>
      </p:sp>
      <p:sp>
        <p:nvSpPr>
          <p:cNvPr id="4" name="Slide Number Placeholder 3"/>
          <p:cNvSpPr>
            <a:spLocks noGrp="1"/>
          </p:cNvSpPr>
          <p:nvPr>
            <p:ph type="sldNum" sz="quarter" idx="12"/>
          </p:nvPr>
        </p:nvSpPr>
        <p:spPr>
          <a:xfrm>
            <a:off x="8737600" y="6356355"/>
            <a:ext cx="2844800" cy="365125"/>
          </a:xfrm>
          <a:prstGeom prst="rect">
            <a:avLst/>
          </a:prstGeom>
        </p:spPr>
        <p:txBody>
          <a:bodyPr/>
          <a:lstStyle/>
          <a:p>
            <a:pPr defTabSz="844083"/>
            <a:fld id="{FE7F5936-F801-594B-A96D-379DE345239A}" type="slidenum">
              <a:rPr lang="en-US" smtClean="0">
                <a:solidFill>
                  <a:prstClr val="black"/>
                </a:solidFill>
              </a:rPr>
              <a:pPr defTabSz="844083"/>
              <a:t>‹#›</a:t>
            </a:fld>
            <a:endParaRPr lang="en-US" dirty="0">
              <a:solidFill>
                <a:prstClr val="black"/>
              </a:solidFill>
            </a:endParaRPr>
          </a:p>
        </p:txBody>
      </p:sp>
      <p:sp>
        <p:nvSpPr>
          <p:cNvPr id="5" name="Title Placeholder 3"/>
          <p:cNvSpPr>
            <a:spLocks noGrp="1"/>
          </p:cNvSpPr>
          <p:nvPr>
            <p:ph type="title"/>
          </p:nvPr>
        </p:nvSpPr>
        <p:spPr>
          <a:xfrm>
            <a:off x="6197935" y="2832101"/>
            <a:ext cx="5155867" cy="1054100"/>
          </a:xfrm>
          <a:prstGeom prst="rect">
            <a:avLst/>
          </a:prstGeom>
        </p:spPr>
        <p:txBody>
          <a:bodyPr vert="horz" lIns="0" tIns="0" rIns="0" bIns="0" rtlCol="0" anchor="ctr">
            <a:normAutofit/>
          </a:bodyPr>
          <a:lstStyle/>
          <a:p>
            <a:r>
              <a:rPr lang="en-US" dirty="0"/>
              <a:t>Click to edit Master title style</a:t>
            </a:r>
          </a:p>
        </p:txBody>
      </p:sp>
      <p:sp>
        <p:nvSpPr>
          <p:cNvPr id="7" name="Text Placeholder 18"/>
          <p:cNvSpPr>
            <a:spLocks noGrp="1"/>
          </p:cNvSpPr>
          <p:nvPr>
            <p:ph type="body" sz="quarter" idx="13"/>
          </p:nvPr>
        </p:nvSpPr>
        <p:spPr>
          <a:xfrm>
            <a:off x="6197935" y="3976688"/>
            <a:ext cx="5155867" cy="327135"/>
          </a:xfrm>
          <a:prstGeom prst="rect">
            <a:avLst/>
          </a:prstGeom>
        </p:spPr>
        <p:txBody>
          <a:bodyPr vert="horz" lIns="0" tIns="0"/>
          <a:lstStyle>
            <a:lvl1pPr marL="0" indent="0">
              <a:buClr>
                <a:srgbClr val="5F2263"/>
              </a:buClr>
              <a:buFont typeface="Arial"/>
              <a:buNone/>
              <a:defRPr sz="1246"/>
            </a:lvl1pPr>
            <a:lvl2pPr marL="257189" indent="0">
              <a:buFont typeface="Lucida Grande"/>
              <a:buNone/>
              <a:defRPr sz="1108"/>
            </a:lvl2pPr>
            <a:lvl3pPr>
              <a:defRPr sz="969"/>
            </a:lvl3pPr>
          </a:lstStyle>
          <a:p>
            <a:pPr lvl="0"/>
            <a:r>
              <a:rPr lang="en-GB" dirty="0"/>
              <a:t>Click to edit Master </a:t>
            </a:r>
            <a:r>
              <a:rPr lang="en-GB"/>
              <a:t>text styles</a:t>
            </a:r>
          </a:p>
        </p:txBody>
      </p:sp>
    </p:spTree>
    <p:extLst>
      <p:ext uri="{BB962C8B-B14F-4D97-AF65-F5344CB8AC3E}">
        <p14:creationId xmlns:p14="http://schemas.microsoft.com/office/powerpoint/2010/main" val="328049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3D7F5127-6A89-4075-9A00-1AF365FF7EC0}"/>
              </a:ext>
            </a:extLst>
          </p:cNvPr>
          <p:cNvSpPr>
            <a:spLocks noGrp="1"/>
          </p:cNvSpPr>
          <p:nvPr>
            <p:ph type="pic" sz="quarter" idx="13"/>
          </p:nvPr>
        </p:nvSpPr>
        <p:spPr>
          <a:xfrm>
            <a:off x="533403" y="1524003"/>
            <a:ext cx="9004300" cy="423862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4" name="Slide Number Placeholder 6">
            <a:extLst>
              <a:ext uri="{FF2B5EF4-FFF2-40B4-BE49-F238E27FC236}">
                <a16:creationId xmlns:a16="http://schemas.microsoft.com/office/drawing/2014/main" id="{5421C742-FBB1-4B8E-A4F8-692C6B138797}"/>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6062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86529-313C-40C4-8DE9-850D72EDFA07}" type="datetimeFigureOut">
              <a:rPr lang="en-GB" smtClean="0"/>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1787129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615139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age - double-line title">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9367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Double-line page title goes here</a:t>
            </a:r>
            <a:br>
              <a:rPr lang="en-GB" dirty="0"/>
            </a:br>
            <a:r>
              <a:rPr lang="en-GB" dirty="0"/>
              <a:t>Double-line page title goes here</a:t>
            </a:r>
            <a:endParaRPr lang="en-US" dirty="0"/>
          </a:p>
          <a:p>
            <a:pPr lvl="0"/>
            <a:endParaRPr lang="en-US" dirty="0"/>
          </a:p>
        </p:txBody>
      </p:sp>
      <p:cxnSp>
        <p:nvCxnSpPr>
          <p:cNvPr id="10" name="Straight Connector 9">
            <a:extLst>
              <a:ext uri="{FF2B5EF4-FFF2-40B4-BE49-F238E27FC236}">
                <a16:creationId xmlns:a16="http://schemas.microsoft.com/office/drawing/2014/main" id="{C78437A0-DF36-294E-97B3-0AF3F498DCB9}"/>
              </a:ext>
            </a:extLst>
          </p:cNvPr>
          <p:cNvCxnSpPr>
            <a:cxnSpLocks/>
          </p:cNvCxnSpPr>
          <p:nvPr userDrawn="1"/>
        </p:nvCxnSpPr>
        <p:spPr>
          <a:xfrm>
            <a:off x="371475" y="368300"/>
            <a:ext cx="0" cy="936726"/>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DBCD22-4A7C-2244-A1AF-A45144A4995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223535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2703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2" y="1580978"/>
            <a:ext cx="10753537"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58363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2" y="1580978"/>
            <a:ext cx="5138949"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4">
            <a:extLst>
              <a:ext uri="{FF2B5EF4-FFF2-40B4-BE49-F238E27FC236}">
                <a16:creationId xmlns:a16="http://schemas.microsoft.com/office/drawing/2014/main" id="{5C200148-E3B8-4603-916F-8AF2AFFBA634}"/>
              </a:ext>
            </a:extLst>
          </p:cNvPr>
          <p:cNvSpPr>
            <a:spLocks noGrp="1"/>
          </p:cNvSpPr>
          <p:nvPr>
            <p:ph type="body" sz="quarter" idx="14"/>
          </p:nvPr>
        </p:nvSpPr>
        <p:spPr>
          <a:xfrm>
            <a:off x="6303951" y="1580978"/>
            <a:ext cx="5138949"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58370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s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3"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
            <a:extLst>
              <a:ext uri="{FF2B5EF4-FFF2-40B4-BE49-F238E27FC236}">
                <a16:creationId xmlns:a16="http://schemas.microsoft.com/office/drawing/2014/main" id="{971C84EF-93C1-46D5-8A72-9982726A6EDA}"/>
              </a:ext>
            </a:extLst>
          </p:cNvPr>
          <p:cNvSpPr>
            <a:spLocks noGrp="1"/>
          </p:cNvSpPr>
          <p:nvPr>
            <p:ph type="body" sz="quarter" idx="14"/>
          </p:nvPr>
        </p:nvSpPr>
        <p:spPr>
          <a:xfrm>
            <a:off x="4449428"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6281365A-DAB7-46D2-BDF5-D120FB3E14E5}"/>
              </a:ext>
            </a:extLst>
          </p:cNvPr>
          <p:cNvSpPr>
            <a:spLocks noGrp="1"/>
          </p:cNvSpPr>
          <p:nvPr>
            <p:ph type="body" sz="quarter" idx="15"/>
          </p:nvPr>
        </p:nvSpPr>
        <p:spPr>
          <a:xfrm>
            <a:off x="8189832"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9014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column text block">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sp>
        <p:nvSpPr>
          <p:cNvPr id="4" name="Text Placeholder 3">
            <a:extLst>
              <a:ext uri="{FF2B5EF4-FFF2-40B4-BE49-F238E27FC236}">
                <a16:creationId xmlns:a16="http://schemas.microsoft.com/office/drawing/2014/main" id="{BA81515F-C4FA-C542-9C0E-CADB17082956}"/>
              </a:ext>
            </a:extLst>
          </p:cNvPr>
          <p:cNvSpPr>
            <a:spLocks noGrp="1"/>
          </p:cNvSpPr>
          <p:nvPr>
            <p:ph type="body" sz="quarter" idx="13" hasCustomPrompt="1"/>
          </p:nvPr>
        </p:nvSpPr>
        <p:spPr>
          <a:xfrm>
            <a:off x="722313" y="1581600"/>
            <a:ext cx="10690225" cy="4489185"/>
          </a:xfrm>
        </p:spPr>
        <p:txBody>
          <a:bodyPr numCol="2" spcCol="720000">
            <a:normAutofit/>
          </a:bodyPr>
          <a:lstStyle>
            <a:lvl1pPr marL="0" indent="0">
              <a:lnSpc>
                <a:spcPts val="1920"/>
              </a:lnSpc>
              <a:buNone/>
              <a:defRPr sz="1400"/>
            </a:lvl1pPr>
          </a:lstStyle>
          <a:p>
            <a:pPr lvl="0"/>
            <a:r>
              <a:rPr lang="en-GB" dirty="0"/>
              <a:t>2-column text block…</a:t>
            </a:r>
            <a:endParaRPr lang="en-US" dirty="0"/>
          </a:p>
        </p:txBody>
      </p:sp>
      <p:pic>
        <p:nvPicPr>
          <p:cNvPr id="10" name="Picture 9">
            <a:extLst>
              <a:ext uri="{FF2B5EF4-FFF2-40B4-BE49-F238E27FC236}">
                <a16:creationId xmlns:a16="http://schemas.microsoft.com/office/drawing/2014/main" id="{11BB7832-1CE8-7E41-B323-61C68D07C193}"/>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922558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column text block">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sp>
        <p:nvSpPr>
          <p:cNvPr id="4" name="Text Placeholder 3">
            <a:extLst>
              <a:ext uri="{FF2B5EF4-FFF2-40B4-BE49-F238E27FC236}">
                <a16:creationId xmlns:a16="http://schemas.microsoft.com/office/drawing/2014/main" id="{BA81515F-C4FA-C542-9C0E-CADB17082956}"/>
              </a:ext>
            </a:extLst>
          </p:cNvPr>
          <p:cNvSpPr>
            <a:spLocks noGrp="1"/>
          </p:cNvSpPr>
          <p:nvPr>
            <p:ph type="body" sz="quarter" idx="13" hasCustomPrompt="1"/>
          </p:nvPr>
        </p:nvSpPr>
        <p:spPr>
          <a:xfrm>
            <a:off x="722313" y="1581600"/>
            <a:ext cx="10690225" cy="4489185"/>
          </a:xfrm>
        </p:spPr>
        <p:txBody>
          <a:bodyPr numCol="3" spcCol="720000">
            <a:normAutofit/>
          </a:bodyPr>
          <a:lstStyle>
            <a:lvl1pPr marL="0" indent="0">
              <a:lnSpc>
                <a:spcPts val="1920"/>
              </a:lnSpc>
              <a:buNone/>
              <a:defRPr sz="1400"/>
            </a:lvl1pPr>
          </a:lstStyle>
          <a:p>
            <a:pPr lvl="0"/>
            <a:r>
              <a:rPr lang="en-GB" dirty="0"/>
              <a:t>3-column text block…</a:t>
            </a:r>
            <a:endParaRPr lang="en-US" dirty="0"/>
          </a:p>
        </p:txBody>
      </p:sp>
      <p:pic>
        <p:nvPicPr>
          <p:cNvPr id="10" name="Picture 9">
            <a:extLst>
              <a:ext uri="{FF2B5EF4-FFF2-40B4-BE49-F238E27FC236}">
                <a16:creationId xmlns:a16="http://schemas.microsoft.com/office/drawing/2014/main" id="{A8408493-1367-604E-B93D-40158D38E7BF}"/>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786706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ocument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CB9E81-38C9-C443-A9C5-53829F1DD3B3}"/>
              </a:ext>
            </a:extLst>
          </p:cNvPr>
          <p:cNvSpPr/>
          <p:nvPr userDrawn="1"/>
        </p:nvSpPr>
        <p:spPr>
          <a:xfrm>
            <a:off x="-44450" y="-44450"/>
            <a:ext cx="12287250" cy="696595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31514A5-88C0-FC45-916B-277F00A1B241}"/>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8ACFCDD-2193-AA46-B641-0707D72BA601}"/>
              </a:ext>
            </a:extLst>
          </p:cNvPr>
          <p:cNvSpPr>
            <a:spLocks noChangeAspect="1"/>
          </p:cNvSpPr>
          <p:nvPr userDrawn="1"/>
        </p:nvSpPr>
        <p:spPr>
          <a:xfrm>
            <a:off x="7501564"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70A839D-5A05-F84F-9EEE-99313BC5E7B5}"/>
              </a:ext>
            </a:extLst>
          </p:cNvPr>
          <p:cNvSpPr>
            <a:spLocks noChangeAspect="1"/>
          </p:cNvSpPr>
          <p:nvPr userDrawn="1"/>
        </p:nvSpPr>
        <p:spPr>
          <a:xfrm>
            <a:off x="9191611"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EF36508-80AF-844A-BA74-B92F11B9EA41}"/>
              </a:ext>
            </a:extLst>
          </p:cNvPr>
          <p:cNvSpPr>
            <a:spLocks noChangeAspect="1"/>
          </p:cNvSpPr>
          <p:nvPr userDrawn="1"/>
        </p:nvSpPr>
        <p:spPr>
          <a:xfrm>
            <a:off x="10883611"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5EC429A-781B-EF4D-8C58-1016CAFC80E2}"/>
              </a:ext>
            </a:extLst>
          </p:cNvPr>
          <p:cNvSpPr>
            <a:spLocks noChangeAspect="1"/>
          </p:cNvSpPr>
          <p:nvPr userDrawn="1"/>
        </p:nvSpPr>
        <p:spPr>
          <a:xfrm>
            <a:off x="8345567" y="1346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EFC588-1CFA-9348-B658-179009BC9ED1}"/>
              </a:ext>
            </a:extLst>
          </p:cNvPr>
          <p:cNvSpPr>
            <a:spLocks noChangeAspect="1"/>
          </p:cNvSpPr>
          <p:nvPr userDrawn="1"/>
        </p:nvSpPr>
        <p:spPr>
          <a:xfrm>
            <a:off x="10037611" y="1346309"/>
            <a:ext cx="846000" cy="846000"/>
          </a:xfrm>
          <a:prstGeom prst="ellipse">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DC3DFF6-FDC6-0F4C-80F4-48C400149CD0}"/>
              </a:ext>
            </a:extLst>
          </p:cNvPr>
          <p:cNvSpPr>
            <a:spLocks noChangeAspect="1"/>
          </p:cNvSpPr>
          <p:nvPr userDrawn="1"/>
        </p:nvSpPr>
        <p:spPr>
          <a:xfrm>
            <a:off x="7501564"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9494DA1-32F1-8F4C-8F46-1902E4556EB2}"/>
              </a:ext>
            </a:extLst>
          </p:cNvPr>
          <p:cNvSpPr>
            <a:spLocks noChangeAspect="1"/>
          </p:cNvSpPr>
          <p:nvPr userDrawn="1"/>
        </p:nvSpPr>
        <p:spPr>
          <a:xfrm>
            <a:off x="9191611"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A0EFC4-CC3F-344A-8B14-C586EA6A50B5}"/>
              </a:ext>
            </a:extLst>
          </p:cNvPr>
          <p:cNvSpPr>
            <a:spLocks noChangeAspect="1"/>
          </p:cNvSpPr>
          <p:nvPr userDrawn="1"/>
        </p:nvSpPr>
        <p:spPr>
          <a:xfrm>
            <a:off x="10883611"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F3C1F50-DC9C-AD4D-93A4-979283CC2356}"/>
              </a:ext>
            </a:extLst>
          </p:cNvPr>
          <p:cNvSpPr>
            <a:spLocks noChangeAspect="1"/>
          </p:cNvSpPr>
          <p:nvPr userDrawn="1"/>
        </p:nvSpPr>
        <p:spPr>
          <a:xfrm>
            <a:off x="8345567" y="3035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C6767FB-2AE5-634C-8A6B-716ED673B1C1}"/>
              </a:ext>
            </a:extLst>
          </p:cNvPr>
          <p:cNvSpPr>
            <a:spLocks noChangeAspect="1"/>
          </p:cNvSpPr>
          <p:nvPr userDrawn="1"/>
        </p:nvSpPr>
        <p:spPr>
          <a:xfrm>
            <a:off x="10037611" y="3035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D07597B-602F-674C-8547-3E3438D02B18}"/>
              </a:ext>
            </a:extLst>
          </p:cNvPr>
          <p:cNvSpPr>
            <a:spLocks noChangeAspect="1"/>
          </p:cNvSpPr>
          <p:nvPr userDrawn="1"/>
        </p:nvSpPr>
        <p:spPr>
          <a:xfrm>
            <a:off x="7501564"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33FA275-298E-694C-BE7D-548BA22AEF2B}"/>
              </a:ext>
            </a:extLst>
          </p:cNvPr>
          <p:cNvSpPr>
            <a:spLocks noChangeAspect="1"/>
          </p:cNvSpPr>
          <p:nvPr userDrawn="1"/>
        </p:nvSpPr>
        <p:spPr>
          <a:xfrm>
            <a:off x="9191611"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4B474DD-C46E-634B-8DA5-C00F8A247654}"/>
              </a:ext>
            </a:extLst>
          </p:cNvPr>
          <p:cNvSpPr>
            <a:spLocks noChangeAspect="1"/>
          </p:cNvSpPr>
          <p:nvPr userDrawn="1"/>
        </p:nvSpPr>
        <p:spPr>
          <a:xfrm>
            <a:off x="10883611"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D0635C-D014-C140-97BA-CC42D08A97FC}"/>
              </a:ext>
            </a:extLst>
          </p:cNvPr>
          <p:cNvSpPr>
            <a:spLocks noChangeAspect="1"/>
          </p:cNvSpPr>
          <p:nvPr userDrawn="1"/>
        </p:nvSpPr>
        <p:spPr>
          <a:xfrm>
            <a:off x="8345567" y="4724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D8EF0D-2CFB-2541-8210-2FCBDC798927}"/>
              </a:ext>
            </a:extLst>
          </p:cNvPr>
          <p:cNvSpPr>
            <a:spLocks noChangeAspect="1"/>
          </p:cNvSpPr>
          <p:nvPr userDrawn="1"/>
        </p:nvSpPr>
        <p:spPr>
          <a:xfrm>
            <a:off x="10037611" y="4724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6ECEFD4-7948-2E41-AFA9-4974082E6041}"/>
              </a:ext>
            </a:extLst>
          </p:cNvPr>
          <p:cNvSpPr>
            <a:spLocks noChangeAspect="1"/>
          </p:cNvSpPr>
          <p:nvPr userDrawn="1"/>
        </p:nvSpPr>
        <p:spPr>
          <a:xfrm>
            <a:off x="7501564"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958D235-424D-704A-926C-D957C96D112D}"/>
              </a:ext>
            </a:extLst>
          </p:cNvPr>
          <p:cNvSpPr>
            <a:spLocks noChangeAspect="1"/>
          </p:cNvSpPr>
          <p:nvPr userDrawn="1"/>
        </p:nvSpPr>
        <p:spPr>
          <a:xfrm>
            <a:off x="9191611"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80CD368-85DB-C148-9263-80348CAD0B8E}"/>
              </a:ext>
            </a:extLst>
          </p:cNvPr>
          <p:cNvSpPr>
            <a:spLocks noChangeAspect="1"/>
          </p:cNvSpPr>
          <p:nvPr userDrawn="1"/>
        </p:nvSpPr>
        <p:spPr>
          <a:xfrm>
            <a:off x="10883611"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143619B1-710B-9E45-9023-CC4D34F41134}"/>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30" name="Text Placeholder 14">
            <a:extLst>
              <a:ext uri="{FF2B5EF4-FFF2-40B4-BE49-F238E27FC236}">
                <a16:creationId xmlns:a16="http://schemas.microsoft.com/office/drawing/2014/main" id="{79D69954-39DC-F642-A9CB-C578465C8B45}"/>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Date</a:t>
            </a:r>
            <a:endParaRPr lang="en-US" dirty="0"/>
          </a:p>
        </p:txBody>
      </p:sp>
      <p:pic>
        <p:nvPicPr>
          <p:cNvPr id="32" name="Picture 31">
            <a:extLst>
              <a:ext uri="{FF2B5EF4-FFF2-40B4-BE49-F238E27FC236}">
                <a16:creationId xmlns:a16="http://schemas.microsoft.com/office/drawing/2014/main" id="{82FDBD8C-544E-6B49-9264-FD68627DE078}"/>
              </a:ext>
            </a:extLst>
          </p:cNvPr>
          <p:cNvPicPr>
            <a:picLocks noChangeAspect="1"/>
          </p:cNvPicPr>
          <p:nvPr userDrawn="1"/>
        </p:nvPicPr>
        <p:blipFill>
          <a:blip r:embed="rId2"/>
          <a:stretch>
            <a:fillRect/>
          </a:stretch>
        </p:blipFill>
        <p:spPr>
          <a:xfrm>
            <a:off x="360000" y="432000"/>
            <a:ext cx="2489412" cy="720000"/>
          </a:xfrm>
          <a:prstGeom prst="rect">
            <a:avLst/>
          </a:prstGeom>
        </p:spPr>
      </p:pic>
    </p:spTree>
    <p:extLst>
      <p:ext uri="{BB962C8B-B14F-4D97-AF65-F5344CB8AC3E}">
        <p14:creationId xmlns:p14="http://schemas.microsoft.com/office/powerpoint/2010/main" val="251551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D7F5127-6A89-4075-9A00-1AF365FF7EC0}"/>
              </a:ext>
            </a:extLst>
          </p:cNvPr>
          <p:cNvSpPr>
            <a:spLocks noGrp="1"/>
          </p:cNvSpPr>
          <p:nvPr>
            <p:ph type="pic" sz="quarter" idx="13"/>
          </p:nvPr>
        </p:nvSpPr>
        <p:spPr>
          <a:xfrm>
            <a:off x="533403" y="381000"/>
            <a:ext cx="9004300" cy="5381626"/>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3" name="Slide Number Placeholder 6">
            <a:extLst>
              <a:ext uri="{FF2B5EF4-FFF2-40B4-BE49-F238E27FC236}">
                <a16:creationId xmlns:a16="http://schemas.microsoft.com/office/drawing/2014/main" id="{4813184A-3C20-412C-9909-23A709E3DA30}"/>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956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ocument titl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FC0437-6D31-D740-BCF1-991BAA2C042F}"/>
              </a:ext>
            </a:extLst>
          </p:cNvPr>
          <p:cNvSpPr/>
          <p:nvPr userDrawn="1"/>
        </p:nvSpPr>
        <p:spPr>
          <a:xfrm>
            <a:off x="-44450" y="-44450"/>
            <a:ext cx="12287250" cy="696595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DA1D20EA-0CA6-2541-9F6B-F9D5E572B643}"/>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26" name="Text Placeholder 14">
            <a:extLst>
              <a:ext uri="{FF2B5EF4-FFF2-40B4-BE49-F238E27FC236}">
                <a16:creationId xmlns:a16="http://schemas.microsoft.com/office/drawing/2014/main" id="{EB441B77-0D96-E046-84CE-A71E79705BC5}"/>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Date</a:t>
            </a:r>
            <a:endParaRPr lang="en-US" dirty="0"/>
          </a:p>
        </p:txBody>
      </p:sp>
      <p:cxnSp>
        <p:nvCxnSpPr>
          <p:cNvPr id="27" name="Straight Connector 26">
            <a:extLst>
              <a:ext uri="{FF2B5EF4-FFF2-40B4-BE49-F238E27FC236}">
                <a16:creationId xmlns:a16="http://schemas.microsoft.com/office/drawing/2014/main" id="{1D6B3EBD-2A05-6942-B4D1-E518A2B4A975}"/>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9A6854E-BF0B-AF48-B6B6-3E184F49E3B2}"/>
              </a:ext>
            </a:extLst>
          </p:cNvPr>
          <p:cNvPicPr>
            <a:picLocks noChangeAspect="1"/>
          </p:cNvPicPr>
          <p:nvPr userDrawn="1"/>
        </p:nvPicPr>
        <p:blipFill>
          <a:blip r:embed="rId2"/>
          <a:stretch>
            <a:fillRect/>
          </a:stretch>
        </p:blipFill>
        <p:spPr>
          <a:xfrm>
            <a:off x="360000" y="432000"/>
            <a:ext cx="2489412" cy="720000"/>
          </a:xfrm>
          <a:prstGeom prst="rect">
            <a:avLst/>
          </a:prstGeom>
        </p:spPr>
      </p:pic>
    </p:spTree>
    <p:extLst>
      <p:ext uri="{BB962C8B-B14F-4D97-AF65-F5344CB8AC3E}">
        <p14:creationId xmlns:p14="http://schemas.microsoft.com/office/powerpoint/2010/main" val="3780354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 secondary info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E3D25D-129D-254F-85D7-7B4EF7FF3B65}"/>
              </a:ext>
            </a:extLst>
          </p:cNvPr>
          <p:cNvSpPr/>
          <p:nvPr userDrawn="1"/>
        </p:nvSpPr>
        <p:spPr>
          <a:xfrm>
            <a:off x="-142240" y="-73651"/>
            <a:ext cx="12334240" cy="700024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E4B0FA1-3F2F-854B-9BAA-63FDBA4A516F}"/>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FEA6CEF-2534-D347-999B-E884C5B2DC6B}"/>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15" name="Text Placeholder 14">
            <a:extLst>
              <a:ext uri="{FF2B5EF4-FFF2-40B4-BE49-F238E27FC236}">
                <a16:creationId xmlns:a16="http://schemas.microsoft.com/office/drawing/2014/main" id="{08A5E92B-9C7A-8241-B8F7-B469DF2FCC1B}"/>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Secondary info</a:t>
            </a:r>
            <a:endParaRPr lang="en-US" dirty="0"/>
          </a:p>
        </p:txBody>
      </p:sp>
    </p:spTree>
    <p:extLst>
      <p:ext uri="{BB962C8B-B14F-4D97-AF65-F5344CB8AC3E}">
        <p14:creationId xmlns:p14="http://schemas.microsoft.com/office/powerpoint/2010/main" val="173514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 secondary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E3D25D-129D-254F-85D7-7B4EF7FF3B65}"/>
              </a:ext>
            </a:extLst>
          </p:cNvPr>
          <p:cNvSpPr/>
          <p:nvPr userDrawn="1"/>
        </p:nvSpPr>
        <p:spPr>
          <a:xfrm>
            <a:off x="-142240" y="-73651"/>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E4B0FA1-3F2F-854B-9BAA-63FDBA4A516F}"/>
              </a:ext>
            </a:extLst>
          </p:cNvPr>
          <p:cNvCxnSpPr>
            <a:cxnSpLocks/>
          </p:cNvCxnSpPr>
          <p:nvPr userDrawn="1"/>
        </p:nvCxnSpPr>
        <p:spPr>
          <a:xfrm>
            <a:off x="730144" y="2401709"/>
            <a:ext cx="0" cy="1600925"/>
          </a:xfrm>
          <a:prstGeom prst="line">
            <a:avLst/>
          </a:prstGeom>
          <a:ln w="38100" cap="rnd">
            <a:solidFill>
              <a:srgbClr val="0D133D"/>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FEA6CEF-2534-D347-999B-E884C5B2DC6B}"/>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15" name="Text Placeholder 14">
            <a:extLst>
              <a:ext uri="{FF2B5EF4-FFF2-40B4-BE49-F238E27FC236}">
                <a16:creationId xmlns:a16="http://schemas.microsoft.com/office/drawing/2014/main" id="{08A5E92B-9C7A-8241-B8F7-B469DF2FCC1B}"/>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Secondary info</a:t>
            </a:r>
            <a:endParaRPr lang="en-US" dirty="0"/>
          </a:p>
        </p:txBody>
      </p:sp>
    </p:spTree>
    <p:extLst>
      <p:ext uri="{BB962C8B-B14F-4D97-AF65-F5344CB8AC3E}">
        <p14:creationId xmlns:p14="http://schemas.microsoft.com/office/powerpoint/2010/main" val="3944310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 no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5AF203-8F1F-0A4C-8208-97A2FBD53AED}"/>
              </a:ext>
            </a:extLst>
          </p:cNvPr>
          <p:cNvSpPr/>
          <p:nvPr userDrawn="1"/>
        </p:nvSpPr>
        <p:spPr>
          <a:xfrm>
            <a:off x="-71120" y="-71120"/>
            <a:ext cx="12334240" cy="700024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BC384F3-3F1B-1B43-BECB-954BA3ECB46B}"/>
              </a:ext>
            </a:extLst>
          </p:cNvPr>
          <p:cNvCxnSpPr>
            <a:cxnSpLocks/>
          </p:cNvCxnSpPr>
          <p:nvPr userDrawn="1"/>
        </p:nvCxnSpPr>
        <p:spPr>
          <a:xfrm>
            <a:off x="730144" y="2401709"/>
            <a:ext cx="0" cy="976056"/>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3AD74E72-C0FA-A546-8054-910D5F637B7C}"/>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Tree>
    <p:extLst>
      <p:ext uri="{BB962C8B-B14F-4D97-AF65-F5344CB8AC3E}">
        <p14:creationId xmlns:p14="http://schemas.microsoft.com/office/powerpoint/2010/main" val="2461984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 no logo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5AF203-8F1F-0A4C-8208-97A2FBD53AED}"/>
              </a:ext>
            </a:extLst>
          </p:cNvPr>
          <p:cNvSpPr/>
          <p:nvPr userDrawn="1"/>
        </p:nvSpPr>
        <p:spPr>
          <a:xfrm>
            <a:off x="-71120" y="-71120"/>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BC384F3-3F1B-1B43-BECB-954BA3ECB46B}"/>
              </a:ext>
            </a:extLst>
          </p:cNvPr>
          <p:cNvCxnSpPr>
            <a:cxnSpLocks/>
          </p:cNvCxnSpPr>
          <p:nvPr userDrawn="1"/>
        </p:nvCxnSpPr>
        <p:spPr>
          <a:xfrm>
            <a:off x="730144" y="2401709"/>
            <a:ext cx="0" cy="976056"/>
          </a:xfrm>
          <a:prstGeom prst="line">
            <a:avLst/>
          </a:prstGeom>
          <a:ln w="38100" cap="rnd">
            <a:solidFill>
              <a:srgbClr val="0D133D"/>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3AD74E72-C0FA-A546-8054-910D5F637B7C}"/>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Tree>
    <p:extLst>
      <p:ext uri="{BB962C8B-B14F-4D97-AF65-F5344CB8AC3E}">
        <p14:creationId xmlns:p14="http://schemas.microsoft.com/office/powerpoint/2010/main" val="3937806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72498B-CB6C-1345-A7AC-51CC93ADFE62}"/>
              </a:ext>
            </a:extLst>
          </p:cNvPr>
          <p:cNvSpPr/>
          <p:nvPr userDrawn="1"/>
        </p:nvSpPr>
        <p:spPr>
          <a:xfrm>
            <a:off x="-71120" y="-71120"/>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3DE034CD-8BAA-7748-B3C5-1CA46C07789E}"/>
              </a:ext>
            </a:extLst>
          </p:cNvPr>
          <p:cNvSpPr>
            <a:spLocks noGrp="1"/>
          </p:cNvSpPr>
          <p:nvPr>
            <p:ph type="body" sz="quarter" idx="10" hasCustomPrompt="1"/>
          </p:nvPr>
        </p:nvSpPr>
        <p:spPr>
          <a:xfrm>
            <a:off x="1115710" y="1113840"/>
            <a:ext cx="612938" cy="4365684"/>
          </a:xfrm>
        </p:spPr>
        <p:txBody>
          <a:bodyPr>
            <a:normAutofit/>
          </a:bodyPr>
          <a:lstStyle>
            <a:lvl1pPr marL="0" indent="0">
              <a:buNone/>
              <a:defRPr sz="1800" b="1">
                <a:solidFill>
                  <a:srgbClr val="0D133D"/>
                </a:solidFill>
              </a:defRPr>
            </a:lvl1pPr>
          </a:lstStyle>
          <a:p>
            <a:pPr lvl="0"/>
            <a:r>
              <a:rPr lang="en-GB" dirty="0"/>
              <a:t>01.</a:t>
            </a:r>
          </a:p>
          <a:p>
            <a:pPr lvl="0"/>
            <a:r>
              <a:rPr lang="en-GB" dirty="0"/>
              <a:t>02.</a:t>
            </a:r>
          </a:p>
          <a:p>
            <a:pPr lvl="0"/>
            <a:r>
              <a:rPr lang="en-GB" dirty="0"/>
              <a:t>03.</a:t>
            </a:r>
          </a:p>
          <a:p>
            <a:pPr lvl="0"/>
            <a:r>
              <a:rPr lang="en-GB" dirty="0"/>
              <a:t>04.</a:t>
            </a:r>
          </a:p>
          <a:p>
            <a:pPr lvl="0"/>
            <a:r>
              <a:rPr lang="en-GB" dirty="0"/>
              <a:t>05.</a:t>
            </a:r>
          </a:p>
          <a:p>
            <a:pPr lvl="0"/>
            <a:r>
              <a:rPr lang="en-GB" dirty="0"/>
              <a:t>06.</a:t>
            </a:r>
            <a:endParaRPr lang="en-US" dirty="0"/>
          </a:p>
        </p:txBody>
      </p:sp>
      <p:sp>
        <p:nvSpPr>
          <p:cNvPr id="14" name="Text Placeholder 11">
            <a:extLst>
              <a:ext uri="{FF2B5EF4-FFF2-40B4-BE49-F238E27FC236}">
                <a16:creationId xmlns:a16="http://schemas.microsoft.com/office/drawing/2014/main" id="{657275A7-A541-0646-A2C9-9DB166541687}"/>
              </a:ext>
            </a:extLst>
          </p:cNvPr>
          <p:cNvSpPr>
            <a:spLocks noGrp="1"/>
          </p:cNvSpPr>
          <p:nvPr>
            <p:ph type="body" sz="quarter" idx="11" hasCustomPrompt="1"/>
          </p:nvPr>
        </p:nvSpPr>
        <p:spPr>
          <a:xfrm>
            <a:off x="1649898" y="1113840"/>
            <a:ext cx="6882210" cy="4365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lvl="0"/>
            <a:r>
              <a:rPr lang="en-GB" dirty="0"/>
              <a:t>Item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lvl="0"/>
            <a:endParaRPr lang="en-US" dirty="0"/>
          </a:p>
        </p:txBody>
      </p:sp>
      <p:sp>
        <p:nvSpPr>
          <p:cNvPr id="9" name="Teardrop 8">
            <a:extLst>
              <a:ext uri="{FF2B5EF4-FFF2-40B4-BE49-F238E27FC236}">
                <a16:creationId xmlns:a16="http://schemas.microsoft.com/office/drawing/2014/main" id="{5E8C9238-C58B-A948-9289-3D523436D037}"/>
              </a:ext>
            </a:extLst>
          </p:cNvPr>
          <p:cNvSpPr/>
          <p:nvPr userDrawn="1"/>
        </p:nvSpPr>
        <p:spPr>
          <a:xfrm>
            <a:off x="9043902" y="373254"/>
            <a:ext cx="2776623" cy="2776623"/>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D133D"/>
              </a:highlight>
            </a:endParaRPr>
          </a:p>
        </p:txBody>
      </p:sp>
      <p:sp>
        <p:nvSpPr>
          <p:cNvPr id="10" name="Title 1">
            <a:extLst>
              <a:ext uri="{FF2B5EF4-FFF2-40B4-BE49-F238E27FC236}">
                <a16:creationId xmlns:a16="http://schemas.microsoft.com/office/drawing/2014/main" id="{E4610166-25F9-1B4A-8527-6463C1223405}"/>
              </a:ext>
            </a:extLst>
          </p:cNvPr>
          <p:cNvSpPr txBox="1">
            <a:spLocks/>
          </p:cNvSpPr>
          <p:nvPr userDrawn="1"/>
        </p:nvSpPr>
        <p:spPr>
          <a:xfrm>
            <a:off x="9185251" y="1299074"/>
            <a:ext cx="2326922" cy="9078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ts val="5600"/>
              </a:lnSpc>
            </a:pPr>
            <a:r>
              <a:rPr lang="en-US" sz="3800" b="1" spc="-150" dirty="0">
                <a:solidFill>
                  <a:schemeClr val="bg1"/>
                </a:solidFill>
                <a:latin typeface="Arial" panose="020B0604020202020204" pitchFamily="34" charset="0"/>
                <a:ea typeface="Verdana" panose="020B0604030504040204" pitchFamily="34" charset="0"/>
                <a:cs typeface="Arial" panose="020B0604020202020204" pitchFamily="34" charset="0"/>
              </a:rPr>
              <a:t>Contents</a:t>
            </a:r>
          </a:p>
        </p:txBody>
      </p:sp>
    </p:spTree>
    <p:extLst>
      <p:ext uri="{BB962C8B-B14F-4D97-AF65-F5344CB8AC3E}">
        <p14:creationId xmlns:p14="http://schemas.microsoft.com/office/powerpoint/2010/main" val="1616120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age + curved lef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E238D963-7D8B-414D-9D49-AC2D3E35DABD}"/>
              </a:ext>
            </a:extLst>
          </p:cNvPr>
          <p:cNvSpPr/>
          <p:nvPr userDrawn="1"/>
        </p:nvSpPr>
        <p:spPr>
          <a:xfrm>
            <a:off x="-4318023" y="-1442125"/>
            <a:ext cx="9742249" cy="9742249"/>
          </a:xfrm>
          <a:prstGeom prst="ellipse">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8B28597-7E59-8D4B-95C0-BC0B7FB0A9E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66862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age + contrast bottom">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163DA516-7F77-564A-936F-859527FAC17D}"/>
              </a:ext>
            </a:extLst>
          </p:cNvPr>
          <p:cNvSpPr/>
          <p:nvPr userDrawn="1"/>
        </p:nvSpPr>
        <p:spPr>
          <a:xfrm rot="16200000">
            <a:off x="-55003" y="2598209"/>
            <a:ext cx="14053495" cy="14053495"/>
          </a:xfrm>
          <a:prstGeom prst="teardrop">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6E05E169-BC65-BC45-A5D0-6CAE9AF645C1}"/>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894294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age + contrast bottom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D3577-0FE6-EA46-AE2D-C49DF2284096}"/>
              </a:ext>
            </a:extLst>
          </p:cNvPr>
          <p:cNvSpPr/>
          <p:nvPr userDrawn="1"/>
        </p:nvSpPr>
        <p:spPr>
          <a:xfrm>
            <a:off x="-50105" y="4390373"/>
            <a:ext cx="12331875" cy="2586676"/>
          </a:xfrm>
          <a:prstGeom prst="rect">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72A7D017-F1DB-844A-9F04-DF4D1BC65476}"/>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27766956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age + left contrast">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443A13B7-08E4-4B46-9397-3C923219EF1E}"/>
              </a:ext>
            </a:extLst>
          </p:cNvPr>
          <p:cNvSpPr/>
          <p:nvPr userDrawn="1"/>
        </p:nvSpPr>
        <p:spPr>
          <a:xfrm>
            <a:off x="-4469180" y="-165197"/>
            <a:ext cx="8078293" cy="8078293"/>
          </a:xfrm>
          <a:prstGeom prst="teardrop">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1DBB6524-AC49-404C-9957-816D6352525A}"/>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419389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3" y="1757366"/>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FF390E8-1F12-47FD-AEDD-F9CCF0B0D03B}"/>
              </a:ext>
            </a:extLst>
          </p:cNvPr>
          <p:cNvSpPr>
            <a:spLocks noGrp="1"/>
          </p:cNvSpPr>
          <p:nvPr>
            <p:ph type="body" sz="quarter" idx="14"/>
          </p:nvPr>
        </p:nvSpPr>
        <p:spPr>
          <a:xfrm>
            <a:off x="533403" y="2419351"/>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8">
            <a:extLst>
              <a:ext uri="{FF2B5EF4-FFF2-40B4-BE49-F238E27FC236}">
                <a16:creationId xmlns:a16="http://schemas.microsoft.com/office/drawing/2014/main" id="{7EB10FA1-71D6-4427-844C-42395D863DF0}"/>
              </a:ext>
            </a:extLst>
          </p:cNvPr>
          <p:cNvSpPr>
            <a:spLocks noGrp="1"/>
          </p:cNvSpPr>
          <p:nvPr>
            <p:ph type="body" sz="quarter" idx="15"/>
          </p:nvPr>
        </p:nvSpPr>
        <p:spPr>
          <a:xfrm>
            <a:off x="533403" y="3914775"/>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3" name="Text Placeholder 10">
            <a:extLst>
              <a:ext uri="{FF2B5EF4-FFF2-40B4-BE49-F238E27FC236}">
                <a16:creationId xmlns:a16="http://schemas.microsoft.com/office/drawing/2014/main" id="{B7258FFF-C2F1-4A31-BE36-0E3B765AE0AA}"/>
              </a:ext>
            </a:extLst>
          </p:cNvPr>
          <p:cNvSpPr>
            <a:spLocks noGrp="1"/>
          </p:cNvSpPr>
          <p:nvPr>
            <p:ph type="body" sz="quarter" idx="16"/>
          </p:nvPr>
        </p:nvSpPr>
        <p:spPr>
          <a:xfrm>
            <a:off x="533403" y="4524374"/>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71447F93-BCDD-428C-BD5B-533FCC0E8FE2}"/>
              </a:ext>
            </a:extLst>
          </p:cNvPr>
          <p:cNvSpPr>
            <a:spLocks noGrp="1"/>
          </p:cNvSpPr>
          <p:nvPr>
            <p:ph type="sldNum" sz="quarter" idx="17"/>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8653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7" name="Teardrop 6">
            <a:extLst>
              <a:ext uri="{FF2B5EF4-FFF2-40B4-BE49-F238E27FC236}">
                <a16:creationId xmlns:a16="http://schemas.microsoft.com/office/drawing/2014/main" id="{3B529F96-238E-B048-B6A3-C271764008B8}"/>
              </a:ext>
            </a:extLst>
          </p:cNvPr>
          <p:cNvSpPr/>
          <p:nvPr userDrawn="1"/>
        </p:nvSpPr>
        <p:spPr>
          <a:xfrm rot="16200000">
            <a:off x="371475" y="368297"/>
            <a:ext cx="1579247" cy="1579247"/>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065BFCE-FB8E-E347-8D81-88004DCF21AF}"/>
              </a:ext>
            </a:extLst>
          </p:cNvPr>
          <p:cNvSpPr txBox="1">
            <a:spLocks/>
          </p:cNvSpPr>
          <p:nvPr userDrawn="1"/>
        </p:nvSpPr>
        <p:spPr>
          <a:xfrm>
            <a:off x="810437" y="778623"/>
            <a:ext cx="878852" cy="1174864"/>
          </a:xfrm>
          <a:prstGeom prst="rect">
            <a:avLst/>
          </a:prstGeom>
        </p:spPr>
        <p:txBody>
          <a:bodyPr vert="horz" lIns="91440" tIns="3600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20"/>
              </a:lnSpc>
              <a:buClr>
                <a:srgbClr val="5974D4"/>
              </a:buClr>
              <a:buSzPct val="125000"/>
            </a:pPr>
            <a:r>
              <a:rPr lang="en-US" sz="6000" b="1" dirty="0">
                <a:solidFill>
                  <a:schemeClr val="bg1"/>
                </a:solidFill>
                <a:latin typeface="Arial" panose="020B0604020202020204" pitchFamily="34" charset="0"/>
                <a:cs typeface="Arial" panose="020B0604020202020204" pitchFamily="34" charset="0"/>
              </a:rPr>
              <a:t>1.</a:t>
            </a:r>
            <a:endParaRPr lang="en-US" sz="6000" b="1" dirty="0">
              <a:solidFill>
                <a:srgbClr val="0D133D"/>
              </a:solidFill>
              <a:latin typeface="Arial" panose="020B0604020202020204" pitchFamily="34" charset="0"/>
              <a:cs typeface="Arial" panose="020B0604020202020204" pitchFamily="34" charset="0"/>
            </a:endParaRPr>
          </a:p>
        </p:txBody>
      </p:sp>
      <p:sp>
        <p:nvSpPr>
          <p:cNvPr id="9" name="Teardrop 8">
            <a:extLst>
              <a:ext uri="{FF2B5EF4-FFF2-40B4-BE49-F238E27FC236}">
                <a16:creationId xmlns:a16="http://schemas.microsoft.com/office/drawing/2014/main" id="{EC5BE03D-17AB-3C40-B0AF-2F4943D314B1}"/>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1FCE167A-9626-7541-AB18-1F6B797882D5}"/>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C240F96A-46B6-AE4C-8342-62DD12D63799}"/>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69EDFA1E-E0A3-5146-8899-B5EE21EA3908}"/>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D568E56F-2EB7-B74E-ACAF-21A4EFF5DC8C}"/>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3356968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ft curved contrast">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2C0F4BFF-9D93-0B4A-9558-FA25B4EA97E1}"/>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9DBD1092-A432-C649-B52C-D3EA21A8996D}"/>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47FE77EF-4BA0-654C-B1C6-506283D60C73}"/>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7DF98336-A0E8-3A4A-A265-4F98C984EFBF}"/>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7" name="Teardrop 6">
            <a:extLst>
              <a:ext uri="{FF2B5EF4-FFF2-40B4-BE49-F238E27FC236}">
                <a16:creationId xmlns:a16="http://schemas.microsoft.com/office/drawing/2014/main" id="{627FCCC3-0996-AA41-A23F-54E98CAE5AC0}"/>
              </a:ext>
            </a:extLst>
          </p:cNvPr>
          <p:cNvSpPr/>
          <p:nvPr userDrawn="1"/>
        </p:nvSpPr>
        <p:spPr>
          <a:xfrm rot="5400000">
            <a:off x="-3448899" y="-1378849"/>
            <a:ext cx="8418475" cy="8418475"/>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D133D"/>
              </a:highlight>
            </a:endParaRPr>
          </a:p>
        </p:txBody>
      </p:sp>
      <p:sp>
        <p:nvSpPr>
          <p:cNvPr id="8" name="Title 1">
            <a:extLst>
              <a:ext uri="{FF2B5EF4-FFF2-40B4-BE49-F238E27FC236}">
                <a16:creationId xmlns:a16="http://schemas.microsoft.com/office/drawing/2014/main" id="{DB48F5AA-3F55-E840-A7E5-A13C18C73C5A}"/>
              </a:ext>
            </a:extLst>
          </p:cNvPr>
          <p:cNvSpPr txBox="1">
            <a:spLocks/>
          </p:cNvSpPr>
          <p:nvPr userDrawn="1"/>
        </p:nvSpPr>
        <p:spPr>
          <a:xfrm>
            <a:off x="494216" y="432000"/>
            <a:ext cx="8950721" cy="371477"/>
          </a:xfrm>
          <a:prstGeom prst="rect">
            <a:avLst/>
          </a:prstGeom>
        </p:spPr>
        <p:txBody>
          <a:bodyPr vert="horz" lIns="91440" tIns="3600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920"/>
              </a:lnSpc>
              <a:buClr>
                <a:srgbClr val="5974D4"/>
              </a:buClr>
              <a:buSzPct val="125000"/>
            </a:pPr>
            <a:r>
              <a:rPr lang="en-US" sz="2600" b="1" dirty="0">
                <a:solidFill>
                  <a:schemeClr val="bg1"/>
                </a:solidFill>
                <a:latin typeface="Arial" panose="020B0604020202020204" pitchFamily="34" charset="0"/>
                <a:cs typeface="Arial" panose="020B0604020202020204" pitchFamily="34" charset="0"/>
              </a:rPr>
              <a:t>Page title goes here</a:t>
            </a:r>
          </a:p>
        </p:txBody>
      </p:sp>
      <p:cxnSp>
        <p:nvCxnSpPr>
          <p:cNvPr id="9" name="Straight Connector 8">
            <a:extLst>
              <a:ext uri="{FF2B5EF4-FFF2-40B4-BE49-F238E27FC236}">
                <a16:creationId xmlns:a16="http://schemas.microsoft.com/office/drawing/2014/main" id="{52A100F4-55BC-8740-B69F-5B357460DDD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93074E6-B627-9E48-A561-CF0458B55E9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588283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6"/>
        <p:cNvGrpSpPr/>
        <p:nvPr/>
      </p:nvGrpSpPr>
      <p:grpSpPr>
        <a:xfrm>
          <a:off x="0" y="0"/>
          <a:ext cx="0" cy="0"/>
          <a:chOff x="0" y="0"/>
          <a:chExt cx="0" cy="0"/>
        </a:xfrm>
      </p:grpSpPr>
      <p:pic>
        <p:nvPicPr>
          <p:cNvPr id="87" name="Google Shape;87;p19"/>
          <p:cNvPicPr preferRelativeResize="0"/>
          <p:nvPr/>
        </p:nvPicPr>
        <p:blipFill>
          <a:blip r:embed="rId2">
            <a:alphaModFix/>
          </a:blip>
          <a:stretch>
            <a:fillRect/>
          </a:stretch>
        </p:blipFill>
        <p:spPr>
          <a:xfrm>
            <a:off x="-1" y="857267"/>
            <a:ext cx="10518765" cy="6000735"/>
          </a:xfrm>
          <a:prstGeom prst="rect">
            <a:avLst/>
          </a:prstGeom>
          <a:noFill/>
          <a:ln>
            <a:noFill/>
          </a:ln>
        </p:spPr>
      </p:pic>
      <p:pic>
        <p:nvPicPr>
          <p:cNvPr id="88" name="Google Shape;88;p19"/>
          <p:cNvPicPr preferRelativeResize="0"/>
          <p:nvPr/>
        </p:nvPicPr>
        <p:blipFill>
          <a:blip r:embed="rId3">
            <a:alphaModFix amt="99000"/>
          </a:blip>
          <a:stretch>
            <a:fillRect/>
          </a:stretch>
        </p:blipFill>
        <p:spPr>
          <a:xfrm>
            <a:off x="7422267" y="3530267"/>
            <a:ext cx="4769732" cy="3327732"/>
          </a:xfrm>
          <a:prstGeom prst="rect">
            <a:avLst/>
          </a:prstGeom>
          <a:noFill/>
          <a:ln>
            <a:noFill/>
          </a:ln>
        </p:spPr>
      </p:pic>
      <p:sp>
        <p:nvSpPr>
          <p:cNvPr id="89" name="Google Shape;89;p19"/>
          <p:cNvSpPr txBox="1">
            <a:spLocks noGrp="1"/>
          </p:cNvSpPr>
          <p:nvPr>
            <p:ph type="sldNum" idx="12"/>
          </p:nvPr>
        </p:nvSpPr>
        <p:spPr>
          <a:xfrm>
            <a:off x="109944" y="6217623"/>
            <a:ext cx="731600" cy="524800"/>
          </a:xfrm>
          <a:prstGeom prst="rect">
            <a:avLst/>
          </a:prstGeom>
        </p:spPr>
        <p:txBody>
          <a:bodyPr spcFirstLastPara="1" wrap="square" lIns="91425" tIns="91425" rIns="91425" bIns="91425" anchor="t" anchorCtr="0">
            <a:noAutofit/>
          </a:bodyPr>
          <a:lstStyle>
            <a:lvl1pPr lvl="0" algn="l" rtl="0">
              <a:buNone/>
              <a:defRPr>
                <a:solidFill>
                  <a:srgbClr val="FFFFFF"/>
                </a:solidFill>
              </a:defRPr>
            </a:lvl1pPr>
            <a:lvl2pPr lvl="1" algn="l" rtl="0">
              <a:buNone/>
              <a:defRPr>
                <a:solidFill>
                  <a:srgbClr val="FFFFFF"/>
                </a:solidFill>
              </a:defRPr>
            </a:lvl2pPr>
            <a:lvl3pPr lvl="2" algn="l" rtl="0">
              <a:buNone/>
              <a:defRPr>
                <a:solidFill>
                  <a:srgbClr val="FFFFFF"/>
                </a:solidFill>
              </a:defRPr>
            </a:lvl3pPr>
            <a:lvl4pPr lvl="3" algn="l" rtl="0">
              <a:buNone/>
              <a:defRPr>
                <a:solidFill>
                  <a:srgbClr val="FFFFFF"/>
                </a:solidFill>
              </a:defRPr>
            </a:lvl4pPr>
            <a:lvl5pPr lvl="4" algn="l" rtl="0">
              <a:buNone/>
              <a:defRPr>
                <a:solidFill>
                  <a:srgbClr val="FFFFFF"/>
                </a:solidFill>
              </a:defRPr>
            </a:lvl5pPr>
            <a:lvl6pPr lvl="5" algn="l" rtl="0">
              <a:buNone/>
              <a:defRPr>
                <a:solidFill>
                  <a:srgbClr val="FFFFFF"/>
                </a:solidFill>
              </a:defRPr>
            </a:lvl6pPr>
            <a:lvl7pPr lvl="6" algn="l" rtl="0">
              <a:buNone/>
              <a:defRPr>
                <a:solidFill>
                  <a:srgbClr val="FFFFFF"/>
                </a:solidFill>
              </a:defRPr>
            </a:lvl7pPr>
            <a:lvl8pPr lvl="7" algn="l" rtl="0">
              <a:buNone/>
              <a:defRPr>
                <a:solidFill>
                  <a:srgbClr val="FFFFFF"/>
                </a:solidFill>
              </a:defRPr>
            </a:lvl8pPr>
            <a:lvl9pPr lvl="8" algn="l" rtl="0">
              <a:buNone/>
              <a:defRPr>
                <a:solidFill>
                  <a:srgbClr val="FFFFFF"/>
                </a:solidFill>
              </a:defRPr>
            </a:lvl9pPr>
          </a:lstStyle>
          <a:p>
            <a:fld id="{00000000-1234-1234-1234-123412341234}" type="slidenum">
              <a:rPr lang="en-GB" smtClean="0"/>
              <a:pPr/>
              <a:t>‹#›</a:t>
            </a:fld>
            <a:endParaRPr lang="en-GB"/>
          </a:p>
        </p:txBody>
      </p:sp>
      <p:sp>
        <p:nvSpPr>
          <p:cNvPr id="90" name="Google Shape;90;p19"/>
          <p:cNvSpPr txBox="1">
            <a:spLocks noGrp="1"/>
          </p:cNvSpPr>
          <p:nvPr>
            <p:ph type="ctrTitle"/>
          </p:nvPr>
        </p:nvSpPr>
        <p:spPr>
          <a:xfrm>
            <a:off x="632200" y="1603900"/>
            <a:ext cx="3645600" cy="112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None/>
              <a:defRPr sz="3200" b="1">
                <a:solidFill>
                  <a:srgbClr val="FFFFFF"/>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pic>
        <p:nvPicPr>
          <p:cNvPr id="91" name="Google Shape;91;p19"/>
          <p:cNvPicPr preferRelativeResize="0"/>
          <p:nvPr/>
        </p:nvPicPr>
        <p:blipFill>
          <a:blip r:embed="rId4">
            <a:alphaModFix/>
          </a:blip>
          <a:stretch>
            <a:fillRect/>
          </a:stretch>
        </p:blipFill>
        <p:spPr>
          <a:xfrm>
            <a:off x="10147833" y="5089177"/>
            <a:ext cx="1813267" cy="1511056"/>
          </a:xfrm>
          <a:prstGeom prst="rect">
            <a:avLst/>
          </a:prstGeom>
          <a:noFill/>
          <a:ln>
            <a:noFill/>
          </a:ln>
        </p:spPr>
      </p:pic>
    </p:spTree>
    <p:extLst>
      <p:ext uri="{BB962C8B-B14F-4D97-AF65-F5344CB8AC3E}">
        <p14:creationId xmlns:p14="http://schemas.microsoft.com/office/powerpoint/2010/main" val="14548120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pic>
        <p:nvPicPr>
          <p:cNvPr id="81" name="Google Shape;81;p18"/>
          <p:cNvPicPr preferRelativeResize="0"/>
          <p:nvPr/>
        </p:nvPicPr>
        <p:blipFill>
          <a:blip r:embed="rId2">
            <a:alphaModFix/>
          </a:blip>
          <a:stretch>
            <a:fillRect/>
          </a:stretch>
        </p:blipFill>
        <p:spPr>
          <a:xfrm>
            <a:off x="0" y="406401"/>
            <a:ext cx="11231435" cy="6451601"/>
          </a:xfrm>
          <a:prstGeom prst="rect">
            <a:avLst/>
          </a:prstGeom>
          <a:noFill/>
          <a:ln>
            <a:noFill/>
          </a:ln>
        </p:spPr>
      </p:pic>
      <p:pic>
        <p:nvPicPr>
          <p:cNvPr id="82" name="Google Shape;82;p18"/>
          <p:cNvPicPr preferRelativeResize="0"/>
          <p:nvPr/>
        </p:nvPicPr>
        <p:blipFill>
          <a:blip r:embed="rId3">
            <a:alphaModFix/>
          </a:blip>
          <a:stretch>
            <a:fillRect/>
          </a:stretch>
        </p:blipFill>
        <p:spPr>
          <a:xfrm>
            <a:off x="9342567" y="4883301"/>
            <a:ext cx="2849432" cy="1974699"/>
          </a:xfrm>
          <a:prstGeom prst="rect">
            <a:avLst/>
          </a:prstGeom>
          <a:noFill/>
          <a:ln>
            <a:noFill/>
          </a:ln>
        </p:spPr>
      </p:pic>
      <p:sp>
        <p:nvSpPr>
          <p:cNvPr id="83" name="Google Shape;83;p18"/>
          <p:cNvSpPr txBox="1">
            <a:spLocks noGrp="1"/>
          </p:cNvSpPr>
          <p:nvPr>
            <p:ph type="sldNum" idx="12"/>
          </p:nvPr>
        </p:nvSpPr>
        <p:spPr>
          <a:xfrm>
            <a:off x="92944" y="6217623"/>
            <a:ext cx="731600" cy="524800"/>
          </a:xfrm>
          <a:prstGeom prst="rect">
            <a:avLst/>
          </a:prstGeom>
        </p:spPr>
        <p:txBody>
          <a:bodyPr spcFirstLastPara="1" wrap="square" lIns="91425" tIns="91425" rIns="91425" bIns="91425" anchor="t" anchorCtr="0">
            <a:noAutofit/>
          </a:bodyPr>
          <a:lstStyle>
            <a:lvl1pPr lvl="0" algn="l" rtl="0">
              <a:buNone/>
              <a:defRPr>
                <a:solidFill>
                  <a:srgbClr val="FFFFFF"/>
                </a:solidFill>
              </a:defRPr>
            </a:lvl1pPr>
            <a:lvl2pPr lvl="1" algn="l" rtl="0">
              <a:buNone/>
              <a:defRPr>
                <a:solidFill>
                  <a:srgbClr val="FFFFFF"/>
                </a:solidFill>
              </a:defRPr>
            </a:lvl2pPr>
            <a:lvl3pPr lvl="2" algn="l" rtl="0">
              <a:buNone/>
              <a:defRPr>
                <a:solidFill>
                  <a:srgbClr val="FFFFFF"/>
                </a:solidFill>
              </a:defRPr>
            </a:lvl3pPr>
            <a:lvl4pPr lvl="3" algn="l" rtl="0">
              <a:buNone/>
              <a:defRPr>
                <a:solidFill>
                  <a:srgbClr val="FFFFFF"/>
                </a:solidFill>
              </a:defRPr>
            </a:lvl4pPr>
            <a:lvl5pPr lvl="4" algn="l" rtl="0">
              <a:buNone/>
              <a:defRPr>
                <a:solidFill>
                  <a:srgbClr val="FFFFFF"/>
                </a:solidFill>
              </a:defRPr>
            </a:lvl5pPr>
            <a:lvl6pPr lvl="5" algn="l" rtl="0">
              <a:buNone/>
              <a:defRPr>
                <a:solidFill>
                  <a:srgbClr val="FFFFFF"/>
                </a:solidFill>
              </a:defRPr>
            </a:lvl6pPr>
            <a:lvl7pPr lvl="6" algn="l" rtl="0">
              <a:buNone/>
              <a:defRPr>
                <a:solidFill>
                  <a:srgbClr val="FFFFFF"/>
                </a:solidFill>
              </a:defRPr>
            </a:lvl7pPr>
            <a:lvl8pPr lvl="7" algn="l" rtl="0">
              <a:buNone/>
              <a:defRPr>
                <a:solidFill>
                  <a:srgbClr val="FFFFFF"/>
                </a:solidFill>
              </a:defRPr>
            </a:lvl8pPr>
            <a:lvl9pPr lvl="8" algn="l" rtl="0">
              <a:buNone/>
              <a:defRPr>
                <a:solidFill>
                  <a:srgbClr val="FFFFFF"/>
                </a:solidFill>
              </a:defRPr>
            </a:lvl9pPr>
          </a:lstStyle>
          <a:p>
            <a:fld id="{00000000-1234-1234-1234-123412341234}" type="slidenum">
              <a:rPr lang="en-GB" smtClean="0"/>
              <a:pPr/>
              <a:t>‹#›</a:t>
            </a:fld>
            <a:endParaRPr lang="en-GB"/>
          </a:p>
        </p:txBody>
      </p:sp>
      <p:sp>
        <p:nvSpPr>
          <p:cNvPr id="84" name="Google Shape;84;p18"/>
          <p:cNvSpPr txBox="1">
            <a:spLocks noGrp="1"/>
          </p:cNvSpPr>
          <p:nvPr>
            <p:ph type="ctrTitle"/>
          </p:nvPr>
        </p:nvSpPr>
        <p:spPr>
          <a:xfrm>
            <a:off x="632200" y="958833"/>
            <a:ext cx="10927600" cy="84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None/>
              <a:defRPr sz="3200" b="1">
                <a:solidFill>
                  <a:srgbClr val="FFFFFF"/>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pic>
        <p:nvPicPr>
          <p:cNvPr id="85" name="Google Shape;85;p18"/>
          <p:cNvPicPr preferRelativeResize="0"/>
          <p:nvPr/>
        </p:nvPicPr>
        <p:blipFill>
          <a:blip r:embed="rId4">
            <a:alphaModFix/>
          </a:blip>
          <a:stretch>
            <a:fillRect/>
          </a:stretch>
        </p:blipFill>
        <p:spPr>
          <a:xfrm>
            <a:off x="10836018" y="5748899"/>
            <a:ext cx="1192233" cy="993535"/>
          </a:xfrm>
          <a:prstGeom prst="rect">
            <a:avLst/>
          </a:prstGeom>
          <a:noFill/>
          <a:ln>
            <a:noFill/>
          </a:ln>
        </p:spPr>
      </p:pic>
    </p:spTree>
    <p:extLst>
      <p:ext uri="{BB962C8B-B14F-4D97-AF65-F5344CB8AC3E}">
        <p14:creationId xmlns:p14="http://schemas.microsoft.com/office/powerpoint/2010/main" val="1868966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pic>
        <p:nvPicPr>
          <p:cNvPr id="55" name="Google Shape;55;p14"/>
          <p:cNvPicPr preferRelativeResize="0"/>
          <p:nvPr/>
        </p:nvPicPr>
        <p:blipFill>
          <a:blip r:embed="rId2">
            <a:alphaModFix/>
          </a:blip>
          <a:stretch>
            <a:fillRect/>
          </a:stretch>
        </p:blipFill>
        <p:spPr>
          <a:xfrm>
            <a:off x="9342567" y="4883301"/>
            <a:ext cx="2849432" cy="1974699"/>
          </a:xfrm>
          <a:prstGeom prst="rect">
            <a:avLst/>
          </a:prstGeom>
          <a:noFill/>
          <a:ln>
            <a:noFill/>
          </a:ln>
        </p:spPr>
      </p:pic>
      <p:pic>
        <p:nvPicPr>
          <p:cNvPr id="56" name="Google Shape;56;p14"/>
          <p:cNvPicPr preferRelativeResize="0"/>
          <p:nvPr/>
        </p:nvPicPr>
        <p:blipFill>
          <a:blip r:embed="rId3">
            <a:alphaModFix/>
          </a:blip>
          <a:stretch>
            <a:fillRect/>
          </a:stretch>
        </p:blipFill>
        <p:spPr>
          <a:xfrm>
            <a:off x="0" y="6094667"/>
            <a:ext cx="2671632" cy="763333"/>
          </a:xfrm>
          <a:prstGeom prst="rect">
            <a:avLst/>
          </a:prstGeom>
          <a:noFill/>
          <a:ln>
            <a:noFill/>
          </a:ln>
        </p:spPr>
      </p:pic>
      <p:sp>
        <p:nvSpPr>
          <p:cNvPr id="57" name="Google Shape;57;p14"/>
          <p:cNvSpPr txBox="1">
            <a:spLocks noGrp="1"/>
          </p:cNvSpPr>
          <p:nvPr>
            <p:ph type="ctrTitle"/>
          </p:nvPr>
        </p:nvSpPr>
        <p:spPr>
          <a:xfrm>
            <a:off x="632200" y="432600"/>
            <a:ext cx="10927600" cy="84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D4E53"/>
              </a:buClr>
              <a:buSzPts val="2400"/>
              <a:buNone/>
              <a:defRPr sz="3200" b="1">
                <a:solidFill>
                  <a:srgbClr val="4D4E53"/>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8" name="Google Shape;58;p14"/>
          <p:cNvSpPr txBox="1">
            <a:spLocks noGrp="1"/>
          </p:cNvSpPr>
          <p:nvPr>
            <p:ph type="subTitle" idx="1"/>
          </p:nvPr>
        </p:nvSpPr>
        <p:spPr>
          <a:xfrm>
            <a:off x="632200" y="1432533"/>
            <a:ext cx="8144000" cy="41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667"/>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59" name="Google Shape;59;p14"/>
          <p:cNvSpPr txBox="1">
            <a:spLocks noGrp="1"/>
          </p:cNvSpPr>
          <p:nvPr>
            <p:ph type="sldNum" idx="12"/>
          </p:nvPr>
        </p:nvSpPr>
        <p:spPr>
          <a:xfrm>
            <a:off x="92944" y="6217623"/>
            <a:ext cx="731600" cy="524800"/>
          </a:xfrm>
          <a:prstGeom prst="rect">
            <a:avLst/>
          </a:prstGeom>
        </p:spPr>
        <p:txBody>
          <a:bodyPr spcFirstLastPara="1" wrap="square" lIns="91425" tIns="91425" rIns="91425" bIns="91425" anchor="t" anchorCtr="0">
            <a:noAutofit/>
          </a:bodyPr>
          <a:lstStyle>
            <a:lvl1pPr lvl="0" algn="l" rtl="0">
              <a:buNone/>
              <a:defRPr>
                <a:solidFill>
                  <a:srgbClr val="4D4E53"/>
                </a:solidFill>
              </a:defRPr>
            </a:lvl1pPr>
            <a:lvl2pPr lvl="1" algn="l" rtl="0">
              <a:buNone/>
              <a:defRPr>
                <a:solidFill>
                  <a:srgbClr val="4D4E53"/>
                </a:solidFill>
              </a:defRPr>
            </a:lvl2pPr>
            <a:lvl3pPr lvl="2" algn="l" rtl="0">
              <a:buNone/>
              <a:defRPr>
                <a:solidFill>
                  <a:srgbClr val="4D4E53"/>
                </a:solidFill>
              </a:defRPr>
            </a:lvl3pPr>
            <a:lvl4pPr lvl="3" algn="l" rtl="0">
              <a:buNone/>
              <a:defRPr>
                <a:solidFill>
                  <a:srgbClr val="4D4E53"/>
                </a:solidFill>
              </a:defRPr>
            </a:lvl4pPr>
            <a:lvl5pPr lvl="4" algn="l" rtl="0">
              <a:buNone/>
              <a:defRPr>
                <a:solidFill>
                  <a:srgbClr val="4D4E53"/>
                </a:solidFill>
              </a:defRPr>
            </a:lvl5pPr>
            <a:lvl6pPr lvl="5" algn="l" rtl="0">
              <a:buNone/>
              <a:defRPr>
                <a:solidFill>
                  <a:srgbClr val="4D4E53"/>
                </a:solidFill>
              </a:defRPr>
            </a:lvl6pPr>
            <a:lvl7pPr lvl="6" algn="l" rtl="0">
              <a:buNone/>
              <a:defRPr>
                <a:solidFill>
                  <a:srgbClr val="4D4E53"/>
                </a:solidFill>
              </a:defRPr>
            </a:lvl7pPr>
            <a:lvl8pPr lvl="7" algn="l" rtl="0">
              <a:buNone/>
              <a:defRPr>
                <a:solidFill>
                  <a:srgbClr val="4D4E53"/>
                </a:solidFill>
              </a:defRPr>
            </a:lvl8pPr>
            <a:lvl9pPr lvl="8" algn="l" rtl="0">
              <a:buNone/>
              <a:defRPr>
                <a:solidFill>
                  <a:srgbClr val="4D4E53"/>
                </a:solidFill>
              </a:defRPr>
            </a:lvl9pPr>
          </a:lstStyle>
          <a:p>
            <a:fld id="{00000000-1234-1234-1234-123412341234}" type="slidenum">
              <a:rPr lang="en-GB" smtClean="0"/>
              <a:pPr/>
              <a:t>‹#›</a:t>
            </a:fld>
            <a:endParaRPr lang="en-GB"/>
          </a:p>
        </p:txBody>
      </p:sp>
      <p:pic>
        <p:nvPicPr>
          <p:cNvPr id="60" name="Google Shape;60;p14"/>
          <p:cNvPicPr preferRelativeResize="0"/>
          <p:nvPr/>
        </p:nvPicPr>
        <p:blipFill>
          <a:blip r:embed="rId4">
            <a:alphaModFix/>
          </a:blip>
          <a:stretch>
            <a:fillRect/>
          </a:stretch>
        </p:blipFill>
        <p:spPr>
          <a:xfrm>
            <a:off x="10836018" y="5748899"/>
            <a:ext cx="1192233" cy="993535"/>
          </a:xfrm>
          <a:prstGeom prst="rect">
            <a:avLst/>
          </a:prstGeom>
          <a:noFill/>
          <a:ln>
            <a:noFill/>
          </a:ln>
        </p:spPr>
      </p:pic>
    </p:spTree>
    <p:extLst>
      <p:ext uri="{BB962C8B-B14F-4D97-AF65-F5344CB8AC3E}">
        <p14:creationId xmlns:p14="http://schemas.microsoft.com/office/powerpoint/2010/main" val="1127561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4"/>
        <p:cNvGrpSpPr/>
        <p:nvPr/>
      </p:nvGrpSpPr>
      <p:grpSpPr>
        <a:xfrm>
          <a:off x="0" y="0"/>
          <a:ext cx="0" cy="0"/>
          <a:chOff x="0" y="0"/>
          <a:chExt cx="0" cy="0"/>
        </a:xfrm>
      </p:grpSpPr>
      <p:pic>
        <p:nvPicPr>
          <p:cNvPr id="75" name="Google Shape;75;p17"/>
          <p:cNvPicPr preferRelativeResize="0"/>
          <p:nvPr/>
        </p:nvPicPr>
        <p:blipFill>
          <a:blip r:embed="rId2">
            <a:alphaModFix/>
          </a:blip>
          <a:stretch>
            <a:fillRect/>
          </a:stretch>
        </p:blipFill>
        <p:spPr>
          <a:xfrm>
            <a:off x="0" y="0"/>
            <a:ext cx="12191997" cy="6858000"/>
          </a:xfrm>
          <a:prstGeom prst="rect">
            <a:avLst/>
          </a:prstGeom>
          <a:noFill/>
          <a:ln>
            <a:noFill/>
          </a:ln>
        </p:spPr>
      </p:pic>
      <p:pic>
        <p:nvPicPr>
          <p:cNvPr id="76" name="Google Shape;76;p17"/>
          <p:cNvPicPr preferRelativeResize="0"/>
          <p:nvPr/>
        </p:nvPicPr>
        <p:blipFill>
          <a:blip r:embed="rId3">
            <a:alphaModFix/>
          </a:blip>
          <a:stretch>
            <a:fillRect/>
          </a:stretch>
        </p:blipFill>
        <p:spPr>
          <a:xfrm>
            <a:off x="9342567" y="4883301"/>
            <a:ext cx="2849432" cy="1974699"/>
          </a:xfrm>
          <a:prstGeom prst="rect">
            <a:avLst/>
          </a:prstGeom>
          <a:noFill/>
          <a:ln>
            <a:noFill/>
          </a:ln>
        </p:spPr>
      </p:pic>
      <p:sp>
        <p:nvSpPr>
          <p:cNvPr id="77" name="Google Shape;77;p17"/>
          <p:cNvSpPr txBox="1">
            <a:spLocks noGrp="1"/>
          </p:cNvSpPr>
          <p:nvPr>
            <p:ph type="sldNum" idx="12"/>
          </p:nvPr>
        </p:nvSpPr>
        <p:spPr>
          <a:xfrm>
            <a:off x="101611" y="6353189"/>
            <a:ext cx="731600" cy="524800"/>
          </a:xfrm>
          <a:prstGeom prst="rect">
            <a:avLst/>
          </a:prstGeom>
        </p:spPr>
        <p:txBody>
          <a:bodyPr spcFirstLastPara="1" wrap="square" lIns="91425" tIns="91425" rIns="91425" bIns="91425" anchor="t" anchorCtr="0">
            <a:noAutofit/>
          </a:bodyPr>
          <a:lstStyle>
            <a:lvl1pPr lvl="0" algn="l" rtl="0">
              <a:buNone/>
              <a:defRPr/>
            </a:lvl1pPr>
            <a:lvl2pPr lvl="1" algn="l" rtl="0">
              <a:buNone/>
              <a:defRPr/>
            </a:lvl2pPr>
            <a:lvl3pPr lvl="2" algn="l" rtl="0">
              <a:buNone/>
              <a:defRPr/>
            </a:lvl3pPr>
            <a:lvl4pPr lvl="3" algn="l" rtl="0">
              <a:buNone/>
              <a:defRPr/>
            </a:lvl4pPr>
            <a:lvl5pPr lvl="4" algn="l" rtl="0">
              <a:buNone/>
              <a:defRPr/>
            </a:lvl5pPr>
            <a:lvl6pPr lvl="5" algn="l" rtl="0">
              <a:buNone/>
              <a:defRPr/>
            </a:lvl6pPr>
            <a:lvl7pPr lvl="6" algn="l" rtl="0">
              <a:buNone/>
              <a:defRPr/>
            </a:lvl7pPr>
            <a:lvl8pPr lvl="7" algn="l" rtl="0">
              <a:buNone/>
              <a:defRPr/>
            </a:lvl8pPr>
            <a:lvl9pPr lvl="8" algn="l" rtl="0">
              <a:buNone/>
              <a:defRPr/>
            </a:lvl9pPr>
          </a:lstStyle>
          <a:p>
            <a:fld id="{00000000-1234-1234-1234-123412341234}" type="slidenum">
              <a:rPr lang="en-GB" smtClean="0"/>
              <a:pPr/>
              <a:t>‹#›</a:t>
            </a:fld>
            <a:endParaRPr lang="en-GB"/>
          </a:p>
        </p:txBody>
      </p:sp>
      <p:sp>
        <p:nvSpPr>
          <p:cNvPr id="78" name="Google Shape;78;p17"/>
          <p:cNvSpPr txBox="1">
            <a:spLocks noGrp="1"/>
          </p:cNvSpPr>
          <p:nvPr>
            <p:ph type="ctrTitle"/>
          </p:nvPr>
        </p:nvSpPr>
        <p:spPr>
          <a:xfrm>
            <a:off x="632200" y="958833"/>
            <a:ext cx="10927600" cy="84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D4E53"/>
              </a:buClr>
              <a:buSzPts val="2400"/>
              <a:buNone/>
              <a:defRPr sz="3200" b="1">
                <a:solidFill>
                  <a:srgbClr val="4D4E53"/>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pic>
        <p:nvPicPr>
          <p:cNvPr id="79" name="Google Shape;79;p17"/>
          <p:cNvPicPr preferRelativeResize="0"/>
          <p:nvPr/>
        </p:nvPicPr>
        <p:blipFill>
          <a:blip r:embed="rId4">
            <a:alphaModFix/>
          </a:blip>
          <a:stretch>
            <a:fillRect/>
          </a:stretch>
        </p:blipFill>
        <p:spPr>
          <a:xfrm>
            <a:off x="10836018" y="5748899"/>
            <a:ext cx="1192233" cy="993535"/>
          </a:xfrm>
          <a:prstGeom prst="rect">
            <a:avLst/>
          </a:prstGeom>
          <a:noFill/>
          <a:ln>
            <a:noFill/>
          </a:ln>
        </p:spPr>
      </p:pic>
    </p:spTree>
    <p:extLst>
      <p:ext uri="{BB962C8B-B14F-4D97-AF65-F5344CB8AC3E}">
        <p14:creationId xmlns:p14="http://schemas.microsoft.com/office/powerpoint/2010/main" val="19944229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8"/>
        <p:cNvGrpSpPr/>
        <p:nvPr/>
      </p:nvGrpSpPr>
      <p:grpSpPr>
        <a:xfrm>
          <a:off x="0" y="0"/>
          <a:ext cx="0" cy="0"/>
          <a:chOff x="0" y="0"/>
          <a:chExt cx="0" cy="0"/>
        </a:xfrm>
      </p:grpSpPr>
      <p:pic>
        <p:nvPicPr>
          <p:cNvPr id="99" name="Google Shape;99;p21"/>
          <p:cNvPicPr preferRelativeResize="0"/>
          <p:nvPr/>
        </p:nvPicPr>
        <p:blipFill rotWithShape="1">
          <a:blip r:embed="rId2">
            <a:alphaModFix/>
          </a:blip>
          <a:srcRect r="11047"/>
          <a:stretch/>
        </p:blipFill>
        <p:spPr>
          <a:xfrm>
            <a:off x="1265633" y="1"/>
            <a:ext cx="10927603" cy="6858001"/>
          </a:xfrm>
          <a:prstGeom prst="rect">
            <a:avLst/>
          </a:prstGeom>
          <a:noFill/>
          <a:ln>
            <a:noFill/>
          </a:ln>
        </p:spPr>
      </p:pic>
      <p:pic>
        <p:nvPicPr>
          <p:cNvPr id="100" name="Google Shape;100;p21"/>
          <p:cNvPicPr preferRelativeResize="0"/>
          <p:nvPr/>
        </p:nvPicPr>
        <p:blipFill>
          <a:blip r:embed="rId3">
            <a:alphaModFix/>
          </a:blip>
          <a:stretch>
            <a:fillRect/>
          </a:stretch>
        </p:blipFill>
        <p:spPr>
          <a:xfrm>
            <a:off x="1" y="0"/>
            <a:ext cx="11847164" cy="6858000"/>
          </a:xfrm>
          <a:prstGeom prst="rect">
            <a:avLst/>
          </a:prstGeom>
          <a:noFill/>
          <a:ln>
            <a:noFill/>
          </a:ln>
        </p:spPr>
      </p:pic>
      <p:pic>
        <p:nvPicPr>
          <p:cNvPr id="101" name="Google Shape;101;p21"/>
          <p:cNvPicPr preferRelativeResize="0"/>
          <p:nvPr/>
        </p:nvPicPr>
        <p:blipFill>
          <a:blip r:embed="rId4">
            <a:alphaModFix/>
          </a:blip>
          <a:stretch>
            <a:fillRect/>
          </a:stretch>
        </p:blipFill>
        <p:spPr>
          <a:xfrm>
            <a:off x="9342567" y="4883301"/>
            <a:ext cx="2849432" cy="1974699"/>
          </a:xfrm>
          <a:prstGeom prst="rect">
            <a:avLst/>
          </a:prstGeom>
          <a:noFill/>
          <a:ln>
            <a:noFill/>
          </a:ln>
        </p:spPr>
      </p:pic>
      <p:sp>
        <p:nvSpPr>
          <p:cNvPr id="102" name="Google Shape;102;p21"/>
          <p:cNvSpPr txBox="1">
            <a:spLocks noGrp="1"/>
          </p:cNvSpPr>
          <p:nvPr>
            <p:ph type="ctrTitle"/>
          </p:nvPr>
        </p:nvSpPr>
        <p:spPr>
          <a:xfrm>
            <a:off x="632200" y="1058933"/>
            <a:ext cx="10927600" cy="84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D4E53"/>
              </a:buClr>
              <a:buSzPts val="2400"/>
              <a:buNone/>
              <a:defRPr sz="3200" b="1">
                <a:solidFill>
                  <a:srgbClr val="4D4E53"/>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pic>
        <p:nvPicPr>
          <p:cNvPr id="103" name="Google Shape;103;p21"/>
          <p:cNvPicPr preferRelativeResize="0"/>
          <p:nvPr/>
        </p:nvPicPr>
        <p:blipFill>
          <a:blip r:embed="rId5">
            <a:alphaModFix/>
          </a:blip>
          <a:stretch>
            <a:fillRect/>
          </a:stretch>
        </p:blipFill>
        <p:spPr>
          <a:xfrm>
            <a:off x="10836018" y="5748899"/>
            <a:ext cx="1192233" cy="993535"/>
          </a:xfrm>
          <a:prstGeom prst="rect">
            <a:avLst/>
          </a:prstGeom>
          <a:noFill/>
          <a:ln>
            <a:noFill/>
          </a:ln>
        </p:spPr>
      </p:pic>
      <p:sp>
        <p:nvSpPr>
          <p:cNvPr id="104" name="Google Shape;104;p21"/>
          <p:cNvSpPr txBox="1">
            <a:spLocks noGrp="1"/>
          </p:cNvSpPr>
          <p:nvPr>
            <p:ph type="sldNum" idx="12"/>
          </p:nvPr>
        </p:nvSpPr>
        <p:spPr>
          <a:xfrm>
            <a:off x="100211" y="6217623"/>
            <a:ext cx="731600" cy="524800"/>
          </a:xfrm>
          <a:prstGeom prst="rect">
            <a:avLst/>
          </a:prstGeom>
        </p:spPr>
        <p:txBody>
          <a:bodyPr spcFirstLastPara="1" wrap="square" lIns="91425" tIns="91425" rIns="91425" bIns="91425" anchor="ctr" anchorCtr="0">
            <a:noAutofit/>
          </a:bodyPr>
          <a:lstStyle>
            <a:lvl1pPr lvl="0" algn="l" rtl="0">
              <a:buNone/>
              <a:defRPr/>
            </a:lvl1pPr>
            <a:lvl2pPr lvl="1" algn="l" rtl="0">
              <a:buNone/>
              <a:defRPr/>
            </a:lvl2pPr>
            <a:lvl3pPr lvl="2" algn="l" rtl="0">
              <a:buNone/>
              <a:defRPr/>
            </a:lvl3pPr>
            <a:lvl4pPr lvl="3" algn="l" rtl="0">
              <a:buNone/>
              <a:defRPr/>
            </a:lvl4pPr>
            <a:lvl5pPr lvl="4" algn="l" rtl="0">
              <a:buNone/>
              <a:defRPr/>
            </a:lvl5pPr>
            <a:lvl6pPr lvl="5" algn="l" rtl="0">
              <a:buNone/>
              <a:defRPr/>
            </a:lvl6pPr>
            <a:lvl7pPr lvl="6" algn="l" rtl="0">
              <a:buNone/>
              <a:defRPr/>
            </a:lvl7pPr>
            <a:lvl8pPr lvl="7" algn="l" rtl="0">
              <a:buNone/>
              <a:defRPr/>
            </a:lvl8pPr>
            <a:lvl9pPr lvl="8" algn="l"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76158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702352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age - double-line title">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9367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Double-line page title goes here</a:t>
            </a:r>
            <a:br>
              <a:rPr lang="en-GB" dirty="0"/>
            </a:br>
            <a:r>
              <a:rPr lang="en-GB" dirty="0"/>
              <a:t>Double-line page title goes here</a:t>
            </a:r>
            <a:endParaRPr lang="en-US" dirty="0"/>
          </a:p>
          <a:p>
            <a:pPr lvl="0"/>
            <a:endParaRPr lang="en-US" dirty="0"/>
          </a:p>
        </p:txBody>
      </p:sp>
      <p:cxnSp>
        <p:nvCxnSpPr>
          <p:cNvPr id="10" name="Straight Connector 9">
            <a:extLst>
              <a:ext uri="{FF2B5EF4-FFF2-40B4-BE49-F238E27FC236}">
                <a16:creationId xmlns:a16="http://schemas.microsoft.com/office/drawing/2014/main" id="{C78437A0-DF36-294E-97B3-0AF3F498DCB9}"/>
              </a:ext>
            </a:extLst>
          </p:cNvPr>
          <p:cNvCxnSpPr>
            <a:cxnSpLocks/>
          </p:cNvCxnSpPr>
          <p:nvPr userDrawn="1"/>
        </p:nvCxnSpPr>
        <p:spPr>
          <a:xfrm>
            <a:off x="371475" y="368300"/>
            <a:ext cx="0" cy="936726"/>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DBCD22-4A7C-2244-A1AF-A45144A4995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9825384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6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Introdution -Spea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6944E56-2625-4608-A103-E89FAB5EBD98}"/>
              </a:ext>
            </a:extLst>
          </p:cNvPr>
          <p:cNvSpPr>
            <a:spLocks noGrp="1"/>
          </p:cNvSpPr>
          <p:nvPr>
            <p:ph type="body" sz="quarter" idx="13"/>
          </p:nvPr>
        </p:nvSpPr>
        <p:spPr>
          <a:xfrm>
            <a:off x="533403" y="1757366"/>
            <a:ext cx="5702300" cy="485775"/>
          </a:xfrm>
          <a:prstGeom prst="rect">
            <a:avLst/>
          </a:prstGeom>
        </p:spPr>
        <p:txBody>
          <a:bodyPr/>
          <a:lstStyle>
            <a:lvl1pPr marL="0" indent="0">
              <a:buFontTx/>
              <a:buNone/>
              <a:defRPr b="1">
                <a:solidFill>
                  <a:srgbClr val="0E113E"/>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FF390E8-1F12-47FD-AEDD-F9CCF0B0D03B}"/>
              </a:ext>
            </a:extLst>
          </p:cNvPr>
          <p:cNvSpPr>
            <a:spLocks noGrp="1"/>
          </p:cNvSpPr>
          <p:nvPr>
            <p:ph type="body" sz="quarter" idx="14"/>
          </p:nvPr>
        </p:nvSpPr>
        <p:spPr>
          <a:xfrm>
            <a:off x="533403" y="2419351"/>
            <a:ext cx="5702300" cy="9144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350">
                <a:solidFill>
                  <a:srgbClr val="0E113E"/>
                </a:solidFill>
                <a:latin typeface="Arial" panose="020B0604020202020204" pitchFamily="34" charset="0"/>
                <a:cs typeface="Arial" panose="020B0604020202020204" pitchFamily="34" charset="0"/>
              </a:defRPr>
            </a:lvl1pPr>
            <a:lvl2pPr>
              <a:defRPr sz="1350"/>
            </a:lvl2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09A1E1CA-E076-46E5-8BA6-534A1F5FE4A1}"/>
              </a:ext>
            </a:extLst>
          </p:cNvPr>
          <p:cNvSpPr>
            <a:spLocks noGrp="1"/>
          </p:cNvSpPr>
          <p:nvPr>
            <p:ph sz="quarter" idx="15"/>
          </p:nvPr>
        </p:nvSpPr>
        <p:spPr>
          <a:xfrm>
            <a:off x="6760397" y="1757366"/>
            <a:ext cx="3155129" cy="3062432"/>
          </a:xfrm>
          <a:prstGeom prst="ellipse">
            <a:avLst/>
          </a:prstGeom>
          <a:solidFill>
            <a:srgbClr val="0E79BF"/>
          </a:solidFill>
          <a:ln w="15875">
            <a:solidFill>
              <a:srgbClr val="0E113E"/>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buFontTx/>
              <a:buNone/>
              <a:defRPr sz="1350" b="0">
                <a:solidFill>
                  <a:srgbClr val="0E113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680C9B0F-FD5A-48C4-831B-0BA646C3CBA6}"/>
              </a:ext>
            </a:extLst>
          </p:cNvPr>
          <p:cNvSpPr>
            <a:spLocks noGrp="1"/>
          </p:cNvSpPr>
          <p:nvPr>
            <p:ph type="sldNum" sz="quarter" idx="16"/>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56152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2" y="1580978"/>
            <a:ext cx="10753537"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038143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s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2" y="1580978"/>
            <a:ext cx="5138949"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4">
            <a:extLst>
              <a:ext uri="{FF2B5EF4-FFF2-40B4-BE49-F238E27FC236}">
                <a16:creationId xmlns:a16="http://schemas.microsoft.com/office/drawing/2014/main" id="{5C200148-E3B8-4603-916F-8AF2AFFBA634}"/>
              </a:ext>
            </a:extLst>
          </p:cNvPr>
          <p:cNvSpPr>
            <a:spLocks noGrp="1"/>
          </p:cNvSpPr>
          <p:nvPr>
            <p:ph type="body" sz="quarter" idx="14"/>
          </p:nvPr>
        </p:nvSpPr>
        <p:spPr>
          <a:xfrm>
            <a:off x="6303951" y="1580978"/>
            <a:ext cx="5138949"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9283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s with bullets">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0" name="Picture 9">
            <a:extLst>
              <a:ext uri="{FF2B5EF4-FFF2-40B4-BE49-F238E27FC236}">
                <a16:creationId xmlns:a16="http://schemas.microsoft.com/office/drawing/2014/main" id="{82733051-0479-F347-86D0-DE53D1976CE7}"/>
              </a:ext>
            </a:extLst>
          </p:cNvPr>
          <p:cNvPicPr>
            <a:picLocks noChangeAspect="1"/>
          </p:cNvPicPr>
          <p:nvPr userDrawn="1"/>
        </p:nvPicPr>
        <p:blipFill>
          <a:blip r:embed="rId2"/>
          <a:stretch>
            <a:fillRect/>
          </a:stretch>
        </p:blipFill>
        <p:spPr>
          <a:xfrm>
            <a:off x="9957794" y="307367"/>
            <a:ext cx="1929600" cy="558089"/>
          </a:xfrm>
          <a:prstGeom prst="rect">
            <a:avLst/>
          </a:prstGeom>
        </p:spPr>
      </p:pic>
      <p:sp>
        <p:nvSpPr>
          <p:cNvPr id="5" name="Text Placeholder 4">
            <a:extLst>
              <a:ext uri="{FF2B5EF4-FFF2-40B4-BE49-F238E27FC236}">
                <a16:creationId xmlns:a16="http://schemas.microsoft.com/office/drawing/2014/main" id="{398E3855-F8B3-47F0-9281-AB5F1C8DA78B}"/>
              </a:ext>
            </a:extLst>
          </p:cNvPr>
          <p:cNvSpPr>
            <a:spLocks noGrp="1"/>
          </p:cNvSpPr>
          <p:nvPr>
            <p:ph type="body" sz="quarter" idx="13"/>
          </p:nvPr>
        </p:nvSpPr>
        <p:spPr>
          <a:xfrm>
            <a:off x="749103"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
            <a:extLst>
              <a:ext uri="{FF2B5EF4-FFF2-40B4-BE49-F238E27FC236}">
                <a16:creationId xmlns:a16="http://schemas.microsoft.com/office/drawing/2014/main" id="{971C84EF-93C1-46D5-8A72-9982726A6EDA}"/>
              </a:ext>
            </a:extLst>
          </p:cNvPr>
          <p:cNvSpPr>
            <a:spLocks noGrp="1"/>
          </p:cNvSpPr>
          <p:nvPr>
            <p:ph type="body" sz="quarter" idx="14"/>
          </p:nvPr>
        </p:nvSpPr>
        <p:spPr>
          <a:xfrm>
            <a:off x="4449428"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6281365A-DAB7-46D2-BDF5-D120FB3E14E5}"/>
              </a:ext>
            </a:extLst>
          </p:cNvPr>
          <p:cNvSpPr>
            <a:spLocks noGrp="1"/>
          </p:cNvSpPr>
          <p:nvPr>
            <p:ph type="body" sz="quarter" idx="15"/>
          </p:nvPr>
        </p:nvSpPr>
        <p:spPr>
          <a:xfrm>
            <a:off x="8189832" y="1580978"/>
            <a:ext cx="3301604" cy="455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768753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column text block">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sp>
        <p:nvSpPr>
          <p:cNvPr id="4" name="Text Placeholder 3">
            <a:extLst>
              <a:ext uri="{FF2B5EF4-FFF2-40B4-BE49-F238E27FC236}">
                <a16:creationId xmlns:a16="http://schemas.microsoft.com/office/drawing/2014/main" id="{BA81515F-C4FA-C542-9C0E-CADB17082956}"/>
              </a:ext>
            </a:extLst>
          </p:cNvPr>
          <p:cNvSpPr>
            <a:spLocks noGrp="1"/>
          </p:cNvSpPr>
          <p:nvPr>
            <p:ph type="body" sz="quarter" idx="13" hasCustomPrompt="1"/>
          </p:nvPr>
        </p:nvSpPr>
        <p:spPr>
          <a:xfrm>
            <a:off x="722313" y="1581600"/>
            <a:ext cx="10690225" cy="4489185"/>
          </a:xfrm>
        </p:spPr>
        <p:txBody>
          <a:bodyPr numCol="2" spcCol="720000">
            <a:normAutofit/>
          </a:bodyPr>
          <a:lstStyle>
            <a:lvl1pPr marL="0" indent="0">
              <a:lnSpc>
                <a:spcPts val="1920"/>
              </a:lnSpc>
              <a:buNone/>
              <a:defRPr sz="1400"/>
            </a:lvl1pPr>
          </a:lstStyle>
          <a:p>
            <a:pPr lvl="0"/>
            <a:r>
              <a:rPr lang="en-GB" dirty="0"/>
              <a:t>2-column text block…</a:t>
            </a:r>
            <a:endParaRPr lang="en-US" dirty="0"/>
          </a:p>
        </p:txBody>
      </p:sp>
      <p:pic>
        <p:nvPicPr>
          <p:cNvPr id="10" name="Picture 9">
            <a:extLst>
              <a:ext uri="{FF2B5EF4-FFF2-40B4-BE49-F238E27FC236}">
                <a16:creationId xmlns:a16="http://schemas.microsoft.com/office/drawing/2014/main" id="{11BB7832-1CE8-7E41-B323-61C68D07C193}"/>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4081901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column text block">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sp>
        <p:nvSpPr>
          <p:cNvPr id="4" name="Text Placeholder 3">
            <a:extLst>
              <a:ext uri="{FF2B5EF4-FFF2-40B4-BE49-F238E27FC236}">
                <a16:creationId xmlns:a16="http://schemas.microsoft.com/office/drawing/2014/main" id="{BA81515F-C4FA-C542-9C0E-CADB17082956}"/>
              </a:ext>
            </a:extLst>
          </p:cNvPr>
          <p:cNvSpPr>
            <a:spLocks noGrp="1"/>
          </p:cNvSpPr>
          <p:nvPr>
            <p:ph type="body" sz="quarter" idx="13" hasCustomPrompt="1"/>
          </p:nvPr>
        </p:nvSpPr>
        <p:spPr>
          <a:xfrm>
            <a:off x="722313" y="1581600"/>
            <a:ext cx="10690225" cy="4489185"/>
          </a:xfrm>
        </p:spPr>
        <p:txBody>
          <a:bodyPr numCol="3" spcCol="720000">
            <a:normAutofit/>
          </a:bodyPr>
          <a:lstStyle>
            <a:lvl1pPr marL="0" indent="0">
              <a:lnSpc>
                <a:spcPts val="1920"/>
              </a:lnSpc>
              <a:buNone/>
              <a:defRPr sz="1400"/>
            </a:lvl1pPr>
          </a:lstStyle>
          <a:p>
            <a:pPr lvl="0"/>
            <a:r>
              <a:rPr lang="en-GB" dirty="0"/>
              <a:t>3-column text block…</a:t>
            </a:r>
            <a:endParaRPr lang="en-US" dirty="0"/>
          </a:p>
        </p:txBody>
      </p:sp>
      <p:pic>
        <p:nvPicPr>
          <p:cNvPr id="10" name="Picture 9">
            <a:extLst>
              <a:ext uri="{FF2B5EF4-FFF2-40B4-BE49-F238E27FC236}">
                <a16:creationId xmlns:a16="http://schemas.microsoft.com/office/drawing/2014/main" id="{A8408493-1367-604E-B93D-40158D38E7BF}"/>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557788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ocument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CB9E81-38C9-C443-A9C5-53829F1DD3B3}"/>
              </a:ext>
            </a:extLst>
          </p:cNvPr>
          <p:cNvSpPr/>
          <p:nvPr userDrawn="1"/>
        </p:nvSpPr>
        <p:spPr>
          <a:xfrm>
            <a:off x="-44450" y="-44450"/>
            <a:ext cx="12287250" cy="696595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31514A5-88C0-FC45-916B-277F00A1B241}"/>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8ACFCDD-2193-AA46-B641-0707D72BA601}"/>
              </a:ext>
            </a:extLst>
          </p:cNvPr>
          <p:cNvSpPr>
            <a:spLocks noChangeAspect="1"/>
          </p:cNvSpPr>
          <p:nvPr userDrawn="1"/>
        </p:nvSpPr>
        <p:spPr>
          <a:xfrm>
            <a:off x="7501564"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70A839D-5A05-F84F-9EEE-99313BC5E7B5}"/>
              </a:ext>
            </a:extLst>
          </p:cNvPr>
          <p:cNvSpPr>
            <a:spLocks noChangeAspect="1"/>
          </p:cNvSpPr>
          <p:nvPr userDrawn="1"/>
        </p:nvSpPr>
        <p:spPr>
          <a:xfrm>
            <a:off x="9191611"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EF36508-80AF-844A-BA74-B92F11B9EA41}"/>
              </a:ext>
            </a:extLst>
          </p:cNvPr>
          <p:cNvSpPr>
            <a:spLocks noChangeAspect="1"/>
          </p:cNvSpPr>
          <p:nvPr userDrawn="1"/>
        </p:nvSpPr>
        <p:spPr>
          <a:xfrm>
            <a:off x="10883611" y="500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5EC429A-781B-EF4D-8C58-1016CAFC80E2}"/>
              </a:ext>
            </a:extLst>
          </p:cNvPr>
          <p:cNvSpPr>
            <a:spLocks noChangeAspect="1"/>
          </p:cNvSpPr>
          <p:nvPr userDrawn="1"/>
        </p:nvSpPr>
        <p:spPr>
          <a:xfrm>
            <a:off x="8345567" y="13463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EFC588-1CFA-9348-B658-179009BC9ED1}"/>
              </a:ext>
            </a:extLst>
          </p:cNvPr>
          <p:cNvSpPr>
            <a:spLocks noChangeAspect="1"/>
          </p:cNvSpPr>
          <p:nvPr userDrawn="1"/>
        </p:nvSpPr>
        <p:spPr>
          <a:xfrm>
            <a:off x="10037611" y="1346309"/>
            <a:ext cx="846000" cy="846000"/>
          </a:xfrm>
          <a:prstGeom prst="ellipse">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DC3DFF6-FDC6-0F4C-80F4-48C400149CD0}"/>
              </a:ext>
            </a:extLst>
          </p:cNvPr>
          <p:cNvSpPr>
            <a:spLocks noChangeAspect="1"/>
          </p:cNvSpPr>
          <p:nvPr userDrawn="1"/>
        </p:nvSpPr>
        <p:spPr>
          <a:xfrm>
            <a:off x="7501564"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9494DA1-32F1-8F4C-8F46-1902E4556EB2}"/>
              </a:ext>
            </a:extLst>
          </p:cNvPr>
          <p:cNvSpPr>
            <a:spLocks noChangeAspect="1"/>
          </p:cNvSpPr>
          <p:nvPr userDrawn="1"/>
        </p:nvSpPr>
        <p:spPr>
          <a:xfrm>
            <a:off x="9191611"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A0EFC4-CC3F-344A-8B14-C586EA6A50B5}"/>
              </a:ext>
            </a:extLst>
          </p:cNvPr>
          <p:cNvSpPr>
            <a:spLocks noChangeAspect="1"/>
          </p:cNvSpPr>
          <p:nvPr userDrawn="1"/>
        </p:nvSpPr>
        <p:spPr>
          <a:xfrm>
            <a:off x="10883611" y="2189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F3C1F50-DC9C-AD4D-93A4-979283CC2356}"/>
              </a:ext>
            </a:extLst>
          </p:cNvPr>
          <p:cNvSpPr>
            <a:spLocks noChangeAspect="1"/>
          </p:cNvSpPr>
          <p:nvPr userDrawn="1"/>
        </p:nvSpPr>
        <p:spPr>
          <a:xfrm>
            <a:off x="8345567" y="3035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C6767FB-2AE5-634C-8A6B-716ED673B1C1}"/>
              </a:ext>
            </a:extLst>
          </p:cNvPr>
          <p:cNvSpPr>
            <a:spLocks noChangeAspect="1"/>
          </p:cNvSpPr>
          <p:nvPr userDrawn="1"/>
        </p:nvSpPr>
        <p:spPr>
          <a:xfrm>
            <a:off x="10037611" y="30354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D07597B-602F-674C-8547-3E3438D02B18}"/>
              </a:ext>
            </a:extLst>
          </p:cNvPr>
          <p:cNvSpPr>
            <a:spLocks noChangeAspect="1"/>
          </p:cNvSpPr>
          <p:nvPr userDrawn="1"/>
        </p:nvSpPr>
        <p:spPr>
          <a:xfrm>
            <a:off x="7501564"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33FA275-298E-694C-BE7D-548BA22AEF2B}"/>
              </a:ext>
            </a:extLst>
          </p:cNvPr>
          <p:cNvSpPr>
            <a:spLocks noChangeAspect="1"/>
          </p:cNvSpPr>
          <p:nvPr userDrawn="1"/>
        </p:nvSpPr>
        <p:spPr>
          <a:xfrm>
            <a:off x="9191611"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4B474DD-C46E-634B-8DA5-C00F8A247654}"/>
              </a:ext>
            </a:extLst>
          </p:cNvPr>
          <p:cNvSpPr>
            <a:spLocks noChangeAspect="1"/>
          </p:cNvSpPr>
          <p:nvPr userDrawn="1"/>
        </p:nvSpPr>
        <p:spPr>
          <a:xfrm>
            <a:off x="10883611" y="3878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D0635C-D014-C140-97BA-CC42D08A97FC}"/>
              </a:ext>
            </a:extLst>
          </p:cNvPr>
          <p:cNvSpPr>
            <a:spLocks noChangeAspect="1"/>
          </p:cNvSpPr>
          <p:nvPr userDrawn="1"/>
        </p:nvSpPr>
        <p:spPr>
          <a:xfrm>
            <a:off x="8345567" y="4724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D8EF0D-2CFB-2541-8210-2FCBDC798927}"/>
              </a:ext>
            </a:extLst>
          </p:cNvPr>
          <p:cNvSpPr>
            <a:spLocks noChangeAspect="1"/>
          </p:cNvSpPr>
          <p:nvPr userDrawn="1"/>
        </p:nvSpPr>
        <p:spPr>
          <a:xfrm>
            <a:off x="10037611" y="472450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6ECEFD4-7948-2E41-AFA9-4974082E6041}"/>
              </a:ext>
            </a:extLst>
          </p:cNvPr>
          <p:cNvSpPr>
            <a:spLocks noChangeAspect="1"/>
          </p:cNvSpPr>
          <p:nvPr userDrawn="1"/>
        </p:nvSpPr>
        <p:spPr>
          <a:xfrm>
            <a:off x="7501564"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958D235-424D-704A-926C-D957C96D112D}"/>
              </a:ext>
            </a:extLst>
          </p:cNvPr>
          <p:cNvSpPr>
            <a:spLocks noChangeAspect="1"/>
          </p:cNvSpPr>
          <p:nvPr userDrawn="1"/>
        </p:nvSpPr>
        <p:spPr>
          <a:xfrm>
            <a:off x="9191611"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80CD368-85DB-C148-9263-80348CAD0B8E}"/>
              </a:ext>
            </a:extLst>
          </p:cNvPr>
          <p:cNvSpPr>
            <a:spLocks noChangeAspect="1"/>
          </p:cNvSpPr>
          <p:nvPr userDrawn="1"/>
        </p:nvSpPr>
        <p:spPr>
          <a:xfrm>
            <a:off x="10883611" y="5569059"/>
            <a:ext cx="846000" cy="84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143619B1-710B-9E45-9023-CC4D34F41134}"/>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30" name="Text Placeholder 14">
            <a:extLst>
              <a:ext uri="{FF2B5EF4-FFF2-40B4-BE49-F238E27FC236}">
                <a16:creationId xmlns:a16="http://schemas.microsoft.com/office/drawing/2014/main" id="{79D69954-39DC-F642-A9CB-C578465C8B45}"/>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Date</a:t>
            </a:r>
            <a:endParaRPr lang="en-US" dirty="0"/>
          </a:p>
        </p:txBody>
      </p:sp>
      <p:pic>
        <p:nvPicPr>
          <p:cNvPr id="32" name="Picture 31">
            <a:extLst>
              <a:ext uri="{FF2B5EF4-FFF2-40B4-BE49-F238E27FC236}">
                <a16:creationId xmlns:a16="http://schemas.microsoft.com/office/drawing/2014/main" id="{82FDBD8C-544E-6B49-9264-FD68627DE078}"/>
              </a:ext>
            </a:extLst>
          </p:cNvPr>
          <p:cNvPicPr>
            <a:picLocks noChangeAspect="1"/>
          </p:cNvPicPr>
          <p:nvPr userDrawn="1"/>
        </p:nvPicPr>
        <p:blipFill>
          <a:blip r:embed="rId2"/>
          <a:stretch>
            <a:fillRect/>
          </a:stretch>
        </p:blipFill>
        <p:spPr>
          <a:xfrm>
            <a:off x="360000" y="432000"/>
            <a:ext cx="2489412" cy="720000"/>
          </a:xfrm>
          <a:prstGeom prst="rect">
            <a:avLst/>
          </a:prstGeom>
        </p:spPr>
      </p:pic>
    </p:spTree>
    <p:extLst>
      <p:ext uri="{BB962C8B-B14F-4D97-AF65-F5344CB8AC3E}">
        <p14:creationId xmlns:p14="http://schemas.microsoft.com/office/powerpoint/2010/main" val="4096341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ocument titl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FC0437-6D31-D740-BCF1-991BAA2C042F}"/>
              </a:ext>
            </a:extLst>
          </p:cNvPr>
          <p:cNvSpPr/>
          <p:nvPr userDrawn="1"/>
        </p:nvSpPr>
        <p:spPr>
          <a:xfrm>
            <a:off x="-44450" y="-44450"/>
            <a:ext cx="12287250" cy="696595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DA1D20EA-0CA6-2541-9F6B-F9D5E572B643}"/>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26" name="Text Placeholder 14">
            <a:extLst>
              <a:ext uri="{FF2B5EF4-FFF2-40B4-BE49-F238E27FC236}">
                <a16:creationId xmlns:a16="http://schemas.microsoft.com/office/drawing/2014/main" id="{EB441B77-0D96-E046-84CE-A71E79705BC5}"/>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Date</a:t>
            </a:r>
            <a:endParaRPr lang="en-US" dirty="0"/>
          </a:p>
        </p:txBody>
      </p:sp>
      <p:cxnSp>
        <p:nvCxnSpPr>
          <p:cNvPr id="27" name="Straight Connector 26">
            <a:extLst>
              <a:ext uri="{FF2B5EF4-FFF2-40B4-BE49-F238E27FC236}">
                <a16:creationId xmlns:a16="http://schemas.microsoft.com/office/drawing/2014/main" id="{1D6B3EBD-2A05-6942-B4D1-E518A2B4A975}"/>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9A6854E-BF0B-AF48-B6B6-3E184F49E3B2}"/>
              </a:ext>
            </a:extLst>
          </p:cNvPr>
          <p:cNvPicPr>
            <a:picLocks noChangeAspect="1"/>
          </p:cNvPicPr>
          <p:nvPr userDrawn="1"/>
        </p:nvPicPr>
        <p:blipFill>
          <a:blip r:embed="rId2"/>
          <a:stretch>
            <a:fillRect/>
          </a:stretch>
        </p:blipFill>
        <p:spPr>
          <a:xfrm>
            <a:off x="360000" y="432000"/>
            <a:ext cx="2489412" cy="720000"/>
          </a:xfrm>
          <a:prstGeom prst="rect">
            <a:avLst/>
          </a:prstGeom>
        </p:spPr>
      </p:pic>
    </p:spTree>
    <p:extLst>
      <p:ext uri="{BB962C8B-B14F-4D97-AF65-F5344CB8AC3E}">
        <p14:creationId xmlns:p14="http://schemas.microsoft.com/office/powerpoint/2010/main" val="1914022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divider + secondary info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E3D25D-129D-254F-85D7-7B4EF7FF3B65}"/>
              </a:ext>
            </a:extLst>
          </p:cNvPr>
          <p:cNvSpPr/>
          <p:nvPr userDrawn="1"/>
        </p:nvSpPr>
        <p:spPr>
          <a:xfrm>
            <a:off x="-142240" y="-73651"/>
            <a:ext cx="12334240" cy="700024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E4B0FA1-3F2F-854B-9BAA-63FDBA4A516F}"/>
              </a:ext>
            </a:extLst>
          </p:cNvPr>
          <p:cNvCxnSpPr>
            <a:cxnSpLocks/>
          </p:cNvCxnSpPr>
          <p:nvPr userDrawn="1"/>
        </p:nvCxnSpPr>
        <p:spPr>
          <a:xfrm>
            <a:off x="730144" y="2401709"/>
            <a:ext cx="0" cy="16009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FEA6CEF-2534-D347-999B-E884C5B2DC6B}"/>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15" name="Text Placeholder 14">
            <a:extLst>
              <a:ext uri="{FF2B5EF4-FFF2-40B4-BE49-F238E27FC236}">
                <a16:creationId xmlns:a16="http://schemas.microsoft.com/office/drawing/2014/main" id="{08A5E92B-9C7A-8241-B8F7-B469DF2FCC1B}"/>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Secondary info</a:t>
            </a:r>
            <a:endParaRPr lang="en-US" dirty="0"/>
          </a:p>
        </p:txBody>
      </p:sp>
    </p:spTree>
    <p:extLst>
      <p:ext uri="{BB962C8B-B14F-4D97-AF65-F5344CB8AC3E}">
        <p14:creationId xmlns:p14="http://schemas.microsoft.com/office/powerpoint/2010/main" val="30211255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 secondary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E3D25D-129D-254F-85D7-7B4EF7FF3B65}"/>
              </a:ext>
            </a:extLst>
          </p:cNvPr>
          <p:cNvSpPr/>
          <p:nvPr userDrawn="1"/>
        </p:nvSpPr>
        <p:spPr>
          <a:xfrm>
            <a:off x="-142240" y="-73651"/>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E4B0FA1-3F2F-854B-9BAA-63FDBA4A516F}"/>
              </a:ext>
            </a:extLst>
          </p:cNvPr>
          <p:cNvCxnSpPr>
            <a:cxnSpLocks/>
          </p:cNvCxnSpPr>
          <p:nvPr userDrawn="1"/>
        </p:nvCxnSpPr>
        <p:spPr>
          <a:xfrm>
            <a:off x="730144" y="2401709"/>
            <a:ext cx="0" cy="1600925"/>
          </a:xfrm>
          <a:prstGeom prst="line">
            <a:avLst/>
          </a:prstGeom>
          <a:ln w="38100" cap="rnd">
            <a:solidFill>
              <a:srgbClr val="0D133D"/>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FEA6CEF-2534-D347-999B-E884C5B2DC6B}"/>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
        <p:nvSpPr>
          <p:cNvPr id="15" name="Text Placeholder 14">
            <a:extLst>
              <a:ext uri="{FF2B5EF4-FFF2-40B4-BE49-F238E27FC236}">
                <a16:creationId xmlns:a16="http://schemas.microsoft.com/office/drawing/2014/main" id="{08A5E92B-9C7A-8241-B8F7-B469DF2FCC1B}"/>
              </a:ext>
            </a:extLst>
          </p:cNvPr>
          <p:cNvSpPr>
            <a:spLocks noGrp="1"/>
          </p:cNvSpPr>
          <p:nvPr>
            <p:ph type="body" sz="quarter" idx="11" hasCustomPrompt="1"/>
          </p:nvPr>
        </p:nvSpPr>
        <p:spPr>
          <a:xfrm>
            <a:off x="1037684" y="3453389"/>
            <a:ext cx="8201868" cy="563562"/>
          </a:xfrm>
        </p:spPr>
        <p:txBody>
          <a:bodyPr>
            <a:normAutofit/>
          </a:bodyPr>
          <a:lstStyle>
            <a:lvl1pPr marL="0" indent="0">
              <a:buNone/>
              <a:defRPr sz="2000">
                <a:solidFill>
                  <a:schemeClr val="bg1"/>
                </a:solidFill>
              </a:defRPr>
            </a:lvl1pPr>
          </a:lstStyle>
          <a:p>
            <a:pPr lvl="0"/>
            <a:r>
              <a:rPr lang="en-GB" dirty="0"/>
              <a:t>Secondary info</a:t>
            </a:r>
            <a:endParaRPr lang="en-US" dirty="0"/>
          </a:p>
        </p:txBody>
      </p:sp>
    </p:spTree>
    <p:extLst>
      <p:ext uri="{BB962C8B-B14F-4D97-AF65-F5344CB8AC3E}">
        <p14:creationId xmlns:p14="http://schemas.microsoft.com/office/powerpoint/2010/main" val="16603245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divider  - no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5AF203-8F1F-0A4C-8208-97A2FBD53AED}"/>
              </a:ext>
            </a:extLst>
          </p:cNvPr>
          <p:cNvSpPr/>
          <p:nvPr userDrawn="1"/>
        </p:nvSpPr>
        <p:spPr>
          <a:xfrm>
            <a:off x="-71120" y="-71120"/>
            <a:ext cx="12334240" cy="700024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BC384F3-3F1B-1B43-BECB-954BA3ECB46B}"/>
              </a:ext>
            </a:extLst>
          </p:cNvPr>
          <p:cNvCxnSpPr>
            <a:cxnSpLocks/>
          </p:cNvCxnSpPr>
          <p:nvPr userDrawn="1"/>
        </p:nvCxnSpPr>
        <p:spPr>
          <a:xfrm>
            <a:off x="730144" y="2401709"/>
            <a:ext cx="0" cy="976056"/>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3AD74E72-C0FA-A546-8054-910D5F637B7C}"/>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Tree>
    <p:extLst>
      <p:ext uri="{BB962C8B-B14F-4D97-AF65-F5344CB8AC3E}">
        <p14:creationId xmlns:p14="http://schemas.microsoft.com/office/powerpoint/2010/main" val="220547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wo Column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334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FFFF164-1FE6-4DDB-AE71-DC977C5DFAC8}"/>
              </a:ext>
            </a:extLst>
          </p:cNvPr>
          <p:cNvSpPr>
            <a:spLocks noGrp="1"/>
          </p:cNvSpPr>
          <p:nvPr>
            <p:ph sz="half" idx="13"/>
          </p:nvPr>
        </p:nvSpPr>
        <p:spPr>
          <a:xfrm>
            <a:off x="5067301" y="1616080"/>
            <a:ext cx="4394200" cy="4041775"/>
          </a:xfrm>
          <a:prstGeom prst="rect">
            <a:avLst/>
          </a:prstGeom>
        </p:spPr>
        <p:txBody>
          <a:bodyPr/>
          <a:lstStyle>
            <a:lvl1pPr>
              <a:defRPr sz="1350" b="1">
                <a:solidFill>
                  <a:srgbClr val="0E113E"/>
                </a:solidFill>
                <a:latin typeface="Arial" panose="020B0604020202020204" pitchFamily="34" charset="0"/>
                <a:cs typeface="Arial" panose="020B0604020202020204" pitchFamily="34" charset="0"/>
              </a:defRPr>
            </a:lvl1pPr>
            <a:lvl2pPr>
              <a:defRPr sz="1350" b="1">
                <a:solidFill>
                  <a:srgbClr val="0E113E"/>
                </a:solidFill>
                <a:latin typeface="Arial" panose="020B0604020202020204" pitchFamily="34" charset="0"/>
                <a:cs typeface="Arial" panose="020B0604020202020204" pitchFamily="34" charset="0"/>
              </a:defRPr>
            </a:lvl2pPr>
            <a:lvl3pPr>
              <a:defRPr sz="1350" b="1">
                <a:solidFill>
                  <a:srgbClr val="0E113E"/>
                </a:solidFill>
                <a:latin typeface="Arial" panose="020B0604020202020204" pitchFamily="34" charset="0"/>
                <a:cs typeface="Arial" panose="020B0604020202020204" pitchFamily="34" charset="0"/>
              </a:defRPr>
            </a:lvl3pPr>
            <a:lvl4pPr>
              <a:defRPr sz="1350" b="1">
                <a:solidFill>
                  <a:srgbClr val="0E113E"/>
                </a:solidFill>
                <a:latin typeface="Arial" panose="020B0604020202020204" pitchFamily="34" charset="0"/>
                <a:cs typeface="Arial" panose="020B0604020202020204" pitchFamily="34" charset="0"/>
              </a:defRPr>
            </a:lvl4pPr>
            <a:lvl5pPr>
              <a:defRPr sz="1350" b="1">
                <a:solidFill>
                  <a:srgbClr val="0E113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a:extLst>
              <a:ext uri="{FF2B5EF4-FFF2-40B4-BE49-F238E27FC236}">
                <a16:creationId xmlns:a16="http://schemas.microsoft.com/office/drawing/2014/main" id="{90C6D2EF-1812-4F94-8D0B-3C8092A4F185}"/>
              </a:ext>
            </a:extLst>
          </p:cNvPr>
          <p:cNvSpPr>
            <a:spLocks noGrp="1"/>
          </p:cNvSpPr>
          <p:nvPr>
            <p:ph type="sldNum" sz="quarter" idx="14"/>
          </p:nvPr>
        </p:nvSpPr>
        <p:spPr/>
        <p:txBody>
          <a:bodyPr/>
          <a:lstStyle>
            <a:lvl1pPr>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05991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divider - no logo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5AF203-8F1F-0A4C-8208-97A2FBD53AED}"/>
              </a:ext>
            </a:extLst>
          </p:cNvPr>
          <p:cNvSpPr/>
          <p:nvPr userDrawn="1"/>
        </p:nvSpPr>
        <p:spPr>
          <a:xfrm>
            <a:off x="-71120" y="-71120"/>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BC384F3-3F1B-1B43-BECB-954BA3ECB46B}"/>
              </a:ext>
            </a:extLst>
          </p:cNvPr>
          <p:cNvCxnSpPr>
            <a:cxnSpLocks/>
          </p:cNvCxnSpPr>
          <p:nvPr userDrawn="1"/>
        </p:nvCxnSpPr>
        <p:spPr>
          <a:xfrm>
            <a:off x="730144" y="2401709"/>
            <a:ext cx="0" cy="976056"/>
          </a:xfrm>
          <a:prstGeom prst="line">
            <a:avLst/>
          </a:prstGeom>
          <a:ln w="38100" cap="rnd">
            <a:solidFill>
              <a:srgbClr val="0D133D"/>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3AD74E72-C0FA-A546-8054-910D5F637B7C}"/>
              </a:ext>
            </a:extLst>
          </p:cNvPr>
          <p:cNvSpPr>
            <a:spLocks noGrp="1"/>
          </p:cNvSpPr>
          <p:nvPr>
            <p:ph type="body" sz="quarter" idx="10" hasCustomPrompt="1"/>
          </p:nvPr>
        </p:nvSpPr>
        <p:spPr>
          <a:xfrm>
            <a:off x="994170" y="2597213"/>
            <a:ext cx="8266703" cy="750672"/>
          </a:xfrm>
        </p:spPr>
        <p:txBody>
          <a:bodyPr>
            <a:normAutofit/>
          </a:bodyPr>
          <a:lstStyle>
            <a:lvl1pPr marL="0" indent="0">
              <a:buNone/>
              <a:defRPr sz="4800" b="1">
                <a:solidFill>
                  <a:schemeClr val="bg1"/>
                </a:solidFill>
              </a:defRPr>
            </a:lvl1pPr>
          </a:lstStyle>
          <a:p>
            <a:pPr lvl="0"/>
            <a:r>
              <a:rPr lang="en-GB" dirty="0"/>
              <a:t>Title</a:t>
            </a:r>
            <a:endParaRPr lang="en-US" dirty="0"/>
          </a:p>
        </p:txBody>
      </p:sp>
    </p:spTree>
    <p:extLst>
      <p:ext uri="{BB962C8B-B14F-4D97-AF65-F5344CB8AC3E}">
        <p14:creationId xmlns:p14="http://schemas.microsoft.com/office/powerpoint/2010/main" val="16076880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72498B-CB6C-1345-A7AC-51CC93ADFE62}"/>
              </a:ext>
            </a:extLst>
          </p:cNvPr>
          <p:cNvSpPr/>
          <p:nvPr userDrawn="1"/>
        </p:nvSpPr>
        <p:spPr>
          <a:xfrm>
            <a:off x="-71120" y="-71120"/>
            <a:ext cx="12334240" cy="7000240"/>
          </a:xfrm>
          <a:prstGeom prst="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3DE034CD-8BAA-7748-B3C5-1CA46C07789E}"/>
              </a:ext>
            </a:extLst>
          </p:cNvPr>
          <p:cNvSpPr>
            <a:spLocks noGrp="1"/>
          </p:cNvSpPr>
          <p:nvPr>
            <p:ph type="body" sz="quarter" idx="10" hasCustomPrompt="1"/>
          </p:nvPr>
        </p:nvSpPr>
        <p:spPr>
          <a:xfrm>
            <a:off x="1115710" y="1113840"/>
            <a:ext cx="612938" cy="4365684"/>
          </a:xfrm>
        </p:spPr>
        <p:txBody>
          <a:bodyPr>
            <a:normAutofit/>
          </a:bodyPr>
          <a:lstStyle>
            <a:lvl1pPr marL="0" indent="0">
              <a:buNone/>
              <a:defRPr sz="1800" b="1">
                <a:solidFill>
                  <a:srgbClr val="0D133D"/>
                </a:solidFill>
              </a:defRPr>
            </a:lvl1pPr>
          </a:lstStyle>
          <a:p>
            <a:pPr lvl="0"/>
            <a:r>
              <a:rPr lang="en-GB" dirty="0"/>
              <a:t>01.</a:t>
            </a:r>
          </a:p>
          <a:p>
            <a:pPr lvl="0"/>
            <a:r>
              <a:rPr lang="en-GB" dirty="0"/>
              <a:t>02.</a:t>
            </a:r>
          </a:p>
          <a:p>
            <a:pPr lvl="0"/>
            <a:r>
              <a:rPr lang="en-GB" dirty="0"/>
              <a:t>03.</a:t>
            </a:r>
          </a:p>
          <a:p>
            <a:pPr lvl="0"/>
            <a:r>
              <a:rPr lang="en-GB" dirty="0"/>
              <a:t>04.</a:t>
            </a:r>
          </a:p>
          <a:p>
            <a:pPr lvl="0"/>
            <a:r>
              <a:rPr lang="en-GB" dirty="0"/>
              <a:t>05.</a:t>
            </a:r>
          </a:p>
          <a:p>
            <a:pPr lvl="0"/>
            <a:r>
              <a:rPr lang="en-GB" dirty="0"/>
              <a:t>06.</a:t>
            </a:r>
            <a:endParaRPr lang="en-US" dirty="0"/>
          </a:p>
        </p:txBody>
      </p:sp>
      <p:sp>
        <p:nvSpPr>
          <p:cNvPr id="14" name="Text Placeholder 11">
            <a:extLst>
              <a:ext uri="{FF2B5EF4-FFF2-40B4-BE49-F238E27FC236}">
                <a16:creationId xmlns:a16="http://schemas.microsoft.com/office/drawing/2014/main" id="{657275A7-A541-0646-A2C9-9DB166541687}"/>
              </a:ext>
            </a:extLst>
          </p:cNvPr>
          <p:cNvSpPr>
            <a:spLocks noGrp="1"/>
          </p:cNvSpPr>
          <p:nvPr>
            <p:ph type="body" sz="quarter" idx="11" hasCustomPrompt="1"/>
          </p:nvPr>
        </p:nvSpPr>
        <p:spPr>
          <a:xfrm>
            <a:off x="1649898" y="1113840"/>
            <a:ext cx="6882210" cy="4365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lvl="0"/>
            <a:r>
              <a:rPr lang="en-GB" dirty="0"/>
              <a:t>Item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Item</a:t>
            </a:r>
            <a:endParaRPr lang="en-US" dirty="0"/>
          </a:p>
          <a:p>
            <a:pPr lvl="0"/>
            <a:endParaRPr lang="en-US" dirty="0"/>
          </a:p>
        </p:txBody>
      </p:sp>
      <p:sp>
        <p:nvSpPr>
          <p:cNvPr id="9" name="Teardrop 8">
            <a:extLst>
              <a:ext uri="{FF2B5EF4-FFF2-40B4-BE49-F238E27FC236}">
                <a16:creationId xmlns:a16="http://schemas.microsoft.com/office/drawing/2014/main" id="{5E8C9238-C58B-A948-9289-3D523436D037}"/>
              </a:ext>
            </a:extLst>
          </p:cNvPr>
          <p:cNvSpPr/>
          <p:nvPr userDrawn="1"/>
        </p:nvSpPr>
        <p:spPr>
          <a:xfrm>
            <a:off x="9043902" y="373254"/>
            <a:ext cx="2776623" cy="2776623"/>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D133D"/>
              </a:highlight>
            </a:endParaRPr>
          </a:p>
        </p:txBody>
      </p:sp>
      <p:sp>
        <p:nvSpPr>
          <p:cNvPr id="10" name="Title 1">
            <a:extLst>
              <a:ext uri="{FF2B5EF4-FFF2-40B4-BE49-F238E27FC236}">
                <a16:creationId xmlns:a16="http://schemas.microsoft.com/office/drawing/2014/main" id="{E4610166-25F9-1B4A-8527-6463C1223405}"/>
              </a:ext>
            </a:extLst>
          </p:cNvPr>
          <p:cNvSpPr txBox="1">
            <a:spLocks/>
          </p:cNvSpPr>
          <p:nvPr userDrawn="1"/>
        </p:nvSpPr>
        <p:spPr>
          <a:xfrm>
            <a:off x="9185251" y="1299074"/>
            <a:ext cx="2326922" cy="9078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ts val="5600"/>
              </a:lnSpc>
            </a:pPr>
            <a:r>
              <a:rPr lang="en-US" sz="3800" b="1" spc="-150" dirty="0">
                <a:solidFill>
                  <a:schemeClr val="bg1"/>
                </a:solidFill>
                <a:latin typeface="Arial" panose="020B0604020202020204" pitchFamily="34" charset="0"/>
                <a:ea typeface="Verdana" panose="020B0604030504040204" pitchFamily="34" charset="0"/>
                <a:cs typeface="Arial" panose="020B0604020202020204" pitchFamily="34" charset="0"/>
              </a:rPr>
              <a:t>Contents</a:t>
            </a:r>
          </a:p>
        </p:txBody>
      </p:sp>
    </p:spTree>
    <p:extLst>
      <p:ext uri="{BB962C8B-B14F-4D97-AF65-F5344CB8AC3E}">
        <p14:creationId xmlns:p14="http://schemas.microsoft.com/office/powerpoint/2010/main" val="663601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age + curved lef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E238D963-7D8B-414D-9D49-AC2D3E35DABD}"/>
              </a:ext>
            </a:extLst>
          </p:cNvPr>
          <p:cNvSpPr/>
          <p:nvPr userDrawn="1"/>
        </p:nvSpPr>
        <p:spPr>
          <a:xfrm>
            <a:off x="-4318023" y="-1442125"/>
            <a:ext cx="9742249" cy="9742249"/>
          </a:xfrm>
          <a:prstGeom prst="ellipse">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8B28597-7E59-8D4B-95C0-BC0B7FB0A9E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7395161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age + contrast bottom">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163DA516-7F77-564A-936F-859527FAC17D}"/>
              </a:ext>
            </a:extLst>
          </p:cNvPr>
          <p:cNvSpPr/>
          <p:nvPr userDrawn="1"/>
        </p:nvSpPr>
        <p:spPr>
          <a:xfrm rot="16200000">
            <a:off x="-55003" y="2598209"/>
            <a:ext cx="14053495" cy="14053495"/>
          </a:xfrm>
          <a:prstGeom prst="teardrop">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6E05E169-BC65-BC45-A5D0-6CAE9AF645C1}"/>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36355633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age + contrast bottom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D3577-0FE6-EA46-AE2D-C49DF2284096}"/>
              </a:ext>
            </a:extLst>
          </p:cNvPr>
          <p:cNvSpPr/>
          <p:nvPr userDrawn="1"/>
        </p:nvSpPr>
        <p:spPr>
          <a:xfrm>
            <a:off x="-50105" y="4390373"/>
            <a:ext cx="12331875" cy="2586676"/>
          </a:xfrm>
          <a:prstGeom prst="rect">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72A7D017-F1DB-844A-9F04-DF4D1BC65476}"/>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27910219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age + left contrast">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443A13B7-08E4-4B46-9397-3C923219EF1E}"/>
              </a:ext>
            </a:extLst>
          </p:cNvPr>
          <p:cNvSpPr/>
          <p:nvPr userDrawn="1"/>
        </p:nvSpPr>
        <p:spPr>
          <a:xfrm>
            <a:off x="-4469180" y="-165197"/>
            <a:ext cx="8078293" cy="8078293"/>
          </a:xfrm>
          <a:prstGeom prst="teardrop">
            <a:avLst/>
          </a:prstGeom>
          <a:solidFill>
            <a:srgbClr val="5974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ardrop 5">
            <a:extLst>
              <a:ext uri="{FF2B5EF4-FFF2-40B4-BE49-F238E27FC236}">
                <a16:creationId xmlns:a16="http://schemas.microsoft.com/office/drawing/2014/main" id="{597FEA0C-B4E3-3C4D-8583-EE0EDCF74482}"/>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D48E3BDF-62C2-434B-B2BD-BFB972F9F02A}"/>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A88FD23-1B39-1F4B-B3D1-11D84859BB0E}"/>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DB023-1CCF-4947-940A-06AEC2D5882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53A551E9-C9B9-1A4C-B327-A624775C60E0}"/>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5263D1F9-A683-1849-9237-96A6171272B7}"/>
              </a:ext>
            </a:extLst>
          </p:cNvPr>
          <p:cNvSpPr>
            <a:spLocks noGrp="1"/>
          </p:cNvSpPr>
          <p:nvPr>
            <p:ph type="body" sz="quarter" idx="12" hasCustomPrompt="1"/>
          </p:nvPr>
        </p:nvSpPr>
        <p:spPr>
          <a:xfrm>
            <a:off x="487341" y="432001"/>
            <a:ext cx="7261225" cy="564901"/>
          </a:xfrm>
        </p:spPr>
        <p:txBody>
          <a:bodyPr/>
          <a:lstStyle>
            <a:lvl1pPr marL="0" indent="0">
              <a:buNone/>
              <a:defRPr b="1"/>
            </a:lvl1pPr>
          </a:lstStyle>
          <a:p>
            <a:pPr lvl="0"/>
            <a:r>
              <a:rPr lang="en-GB" dirty="0"/>
              <a:t>Page title goes here</a:t>
            </a:r>
            <a:endParaRPr lang="en-US" dirty="0"/>
          </a:p>
        </p:txBody>
      </p:sp>
      <p:pic>
        <p:nvPicPr>
          <p:cNvPr id="13" name="Picture 12">
            <a:extLst>
              <a:ext uri="{FF2B5EF4-FFF2-40B4-BE49-F238E27FC236}">
                <a16:creationId xmlns:a16="http://schemas.microsoft.com/office/drawing/2014/main" id="{1DBB6524-AC49-404C-9957-816D6352525A}"/>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01251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7" name="Teardrop 6">
            <a:extLst>
              <a:ext uri="{FF2B5EF4-FFF2-40B4-BE49-F238E27FC236}">
                <a16:creationId xmlns:a16="http://schemas.microsoft.com/office/drawing/2014/main" id="{3B529F96-238E-B048-B6A3-C271764008B8}"/>
              </a:ext>
            </a:extLst>
          </p:cNvPr>
          <p:cNvSpPr/>
          <p:nvPr userDrawn="1"/>
        </p:nvSpPr>
        <p:spPr>
          <a:xfrm rot="16200000">
            <a:off x="371475" y="368297"/>
            <a:ext cx="1579247" cy="1579247"/>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065BFCE-FB8E-E347-8D81-88004DCF21AF}"/>
              </a:ext>
            </a:extLst>
          </p:cNvPr>
          <p:cNvSpPr txBox="1">
            <a:spLocks/>
          </p:cNvSpPr>
          <p:nvPr userDrawn="1"/>
        </p:nvSpPr>
        <p:spPr>
          <a:xfrm>
            <a:off x="810437" y="778623"/>
            <a:ext cx="878852" cy="1174864"/>
          </a:xfrm>
          <a:prstGeom prst="rect">
            <a:avLst/>
          </a:prstGeom>
        </p:spPr>
        <p:txBody>
          <a:bodyPr vert="horz" lIns="91440" tIns="3600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20"/>
              </a:lnSpc>
              <a:buClr>
                <a:srgbClr val="5974D4"/>
              </a:buClr>
              <a:buSzPct val="125000"/>
            </a:pPr>
            <a:r>
              <a:rPr lang="en-US" sz="6000" b="1" dirty="0">
                <a:solidFill>
                  <a:schemeClr val="bg1"/>
                </a:solidFill>
                <a:latin typeface="Arial" panose="020B0604020202020204" pitchFamily="34" charset="0"/>
                <a:cs typeface="Arial" panose="020B0604020202020204" pitchFamily="34" charset="0"/>
              </a:rPr>
              <a:t>1.</a:t>
            </a:r>
            <a:endParaRPr lang="en-US" sz="6000" b="1" dirty="0">
              <a:solidFill>
                <a:srgbClr val="0D133D"/>
              </a:solidFill>
              <a:latin typeface="Arial" panose="020B0604020202020204" pitchFamily="34" charset="0"/>
              <a:cs typeface="Arial" panose="020B0604020202020204" pitchFamily="34" charset="0"/>
            </a:endParaRPr>
          </a:p>
        </p:txBody>
      </p:sp>
      <p:sp>
        <p:nvSpPr>
          <p:cNvPr id="9" name="Teardrop 8">
            <a:extLst>
              <a:ext uri="{FF2B5EF4-FFF2-40B4-BE49-F238E27FC236}">
                <a16:creationId xmlns:a16="http://schemas.microsoft.com/office/drawing/2014/main" id="{EC5BE03D-17AB-3C40-B0AF-2F4943D314B1}"/>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1FCE167A-9626-7541-AB18-1F6B797882D5}"/>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C240F96A-46B6-AE4C-8342-62DD12D63799}"/>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69EDFA1E-E0A3-5146-8899-B5EE21EA3908}"/>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D568E56F-2EB7-B74E-ACAF-21A4EFF5DC8C}"/>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11377600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eft curved contrast">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2C0F4BFF-9D93-0B4A-9558-FA25B4EA97E1}"/>
              </a:ext>
            </a:extLst>
          </p:cNvPr>
          <p:cNvSpPr>
            <a:spLocks noChangeAspect="1"/>
          </p:cNvSpPr>
          <p:nvPr userDrawn="1"/>
        </p:nvSpPr>
        <p:spPr>
          <a:xfrm rot="5400000">
            <a:off x="11752567" y="6545394"/>
            <a:ext cx="250941" cy="250941"/>
          </a:xfrm>
          <a:prstGeom prst="teardrop">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9DBD1092-A432-C649-B52C-D3EA21A8996D}"/>
              </a:ext>
            </a:extLst>
          </p:cNvPr>
          <p:cNvSpPr txBox="1">
            <a:spLocks/>
          </p:cNvSpPr>
          <p:nvPr userDrawn="1"/>
        </p:nvSpPr>
        <p:spPr>
          <a:xfrm>
            <a:off x="11705080" y="6449156"/>
            <a:ext cx="360000" cy="4523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54C83BA-4A86-284F-802D-DECFD9FCEFFB}"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47FE77EF-4BA0-654C-B1C6-506283D60C73}"/>
              </a:ext>
            </a:extLst>
          </p:cNvPr>
          <p:cNvCxnSpPr>
            <a:cxnSpLocks/>
          </p:cNvCxnSpPr>
          <p:nvPr userDrawn="1"/>
        </p:nvCxnSpPr>
        <p:spPr>
          <a:xfrm>
            <a:off x="194153" y="6489700"/>
            <a:ext cx="118093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7DF98336-A0E8-3A4A-A265-4F98C984EFBF}"/>
              </a:ext>
            </a:extLst>
          </p:cNvPr>
          <p:cNvSpPr>
            <a:spLocks noGrp="1"/>
          </p:cNvSpPr>
          <p:nvPr>
            <p:ph type="body" sz="quarter" idx="11" hasCustomPrompt="1"/>
          </p:nvPr>
        </p:nvSpPr>
        <p:spPr>
          <a:xfrm>
            <a:off x="1800355" y="6574279"/>
            <a:ext cx="9959087" cy="234378"/>
          </a:xfrm>
        </p:spPr>
        <p:txBody>
          <a:bodyPr>
            <a:normAutofit/>
          </a:bodyPr>
          <a:lstStyle>
            <a:lvl1pPr marL="0" indent="0" algn="r">
              <a:buNone/>
              <a:defRPr sz="800" b="0" i="0">
                <a:latin typeface="+mn-lt"/>
              </a:defRPr>
            </a:lvl1pPr>
          </a:lstStyle>
          <a:p>
            <a:pPr algn="r">
              <a:lnSpc>
                <a:spcPts val="1020"/>
              </a:lnSpc>
              <a:buClr>
                <a:srgbClr val="5974D4"/>
              </a:buClr>
              <a:buSzPct val="125000"/>
            </a:pPr>
            <a:r>
              <a:rPr lang="en-US" sz="800" b="1" dirty="0">
                <a:solidFill>
                  <a:srgbClr val="0D133D"/>
                </a:solidFill>
                <a:latin typeface="Arial" panose="020B0604020202020204" pitchFamily="34" charset="0"/>
                <a:cs typeface="Arial" panose="020B0604020202020204" pitchFamily="34" charset="0"/>
              </a:rPr>
              <a:t>Footer text goes here</a:t>
            </a:r>
            <a:endParaRPr lang="en-US" sz="800" dirty="0">
              <a:solidFill>
                <a:srgbClr val="0D133D"/>
              </a:solidFill>
              <a:latin typeface="Arial" panose="020B0604020202020204" pitchFamily="34" charset="0"/>
              <a:cs typeface="Arial" panose="020B0604020202020204" pitchFamily="34" charset="0"/>
            </a:endParaRPr>
          </a:p>
        </p:txBody>
      </p:sp>
      <p:sp>
        <p:nvSpPr>
          <p:cNvPr id="7" name="Teardrop 6">
            <a:extLst>
              <a:ext uri="{FF2B5EF4-FFF2-40B4-BE49-F238E27FC236}">
                <a16:creationId xmlns:a16="http://schemas.microsoft.com/office/drawing/2014/main" id="{627FCCC3-0996-AA41-A23F-54E98CAE5AC0}"/>
              </a:ext>
            </a:extLst>
          </p:cNvPr>
          <p:cNvSpPr/>
          <p:nvPr userDrawn="1"/>
        </p:nvSpPr>
        <p:spPr>
          <a:xfrm rot="5400000">
            <a:off x="-3448899" y="-1378849"/>
            <a:ext cx="8418475" cy="8418475"/>
          </a:xfrm>
          <a:prstGeom prst="teardrop">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D133D"/>
              </a:highlight>
            </a:endParaRPr>
          </a:p>
        </p:txBody>
      </p:sp>
      <p:sp>
        <p:nvSpPr>
          <p:cNvPr id="8" name="Title 1">
            <a:extLst>
              <a:ext uri="{FF2B5EF4-FFF2-40B4-BE49-F238E27FC236}">
                <a16:creationId xmlns:a16="http://schemas.microsoft.com/office/drawing/2014/main" id="{DB48F5AA-3F55-E840-A7E5-A13C18C73C5A}"/>
              </a:ext>
            </a:extLst>
          </p:cNvPr>
          <p:cNvSpPr txBox="1">
            <a:spLocks/>
          </p:cNvSpPr>
          <p:nvPr userDrawn="1"/>
        </p:nvSpPr>
        <p:spPr>
          <a:xfrm>
            <a:off x="494216" y="432000"/>
            <a:ext cx="8950721" cy="371477"/>
          </a:xfrm>
          <a:prstGeom prst="rect">
            <a:avLst/>
          </a:prstGeom>
        </p:spPr>
        <p:txBody>
          <a:bodyPr vert="horz" lIns="91440" tIns="3600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920"/>
              </a:lnSpc>
              <a:buClr>
                <a:srgbClr val="5974D4"/>
              </a:buClr>
              <a:buSzPct val="125000"/>
            </a:pPr>
            <a:r>
              <a:rPr lang="en-US" sz="2600" b="1" dirty="0">
                <a:solidFill>
                  <a:schemeClr val="bg1"/>
                </a:solidFill>
                <a:latin typeface="Arial" panose="020B0604020202020204" pitchFamily="34" charset="0"/>
                <a:cs typeface="Arial" panose="020B0604020202020204" pitchFamily="34" charset="0"/>
              </a:rPr>
              <a:t>Page title goes here</a:t>
            </a:r>
          </a:p>
        </p:txBody>
      </p:sp>
      <p:cxnSp>
        <p:nvCxnSpPr>
          <p:cNvPr id="9" name="Straight Connector 8">
            <a:extLst>
              <a:ext uri="{FF2B5EF4-FFF2-40B4-BE49-F238E27FC236}">
                <a16:creationId xmlns:a16="http://schemas.microsoft.com/office/drawing/2014/main" id="{52A100F4-55BC-8740-B69F-5B357460DDD1}"/>
              </a:ext>
            </a:extLst>
          </p:cNvPr>
          <p:cNvCxnSpPr>
            <a:cxnSpLocks/>
          </p:cNvCxnSpPr>
          <p:nvPr userDrawn="1"/>
        </p:nvCxnSpPr>
        <p:spPr>
          <a:xfrm>
            <a:off x="371475" y="368300"/>
            <a:ext cx="0" cy="501130"/>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93074E6-B627-9E48-A561-CF0458B55E90}"/>
              </a:ext>
            </a:extLst>
          </p:cNvPr>
          <p:cNvPicPr>
            <a:picLocks noChangeAspect="1"/>
          </p:cNvPicPr>
          <p:nvPr userDrawn="1"/>
        </p:nvPicPr>
        <p:blipFill>
          <a:blip r:embed="rId2"/>
          <a:stretch>
            <a:fillRect/>
          </a:stretch>
        </p:blipFill>
        <p:spPr>
          <a:xfrm>
            <a:off x="9957794" y="307367"/>
            <a:ext cx="1929600" cy="558089"/>
          </a:xfrm>
          <a:prstGeom prst="rect">
            <a:avLst/>
          </a:prstGeom>
        </p:spPr>
      </p:pic>
    </p:spTree>
    <p:extLst>
      <p:ext uri="{BB962C8B-B14F-4D97-AF65-F5344CB8AC3E}">
        <p14:creationId xmlns:p14="http://schemas.microsoft.com/office/powerpoint/2010/main" val="425401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emf"/><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heme" Target="../theme/theme3.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F86ABD9-A9A7-46FF-A69C-797D77EB2167}"/>
              </a:ext>
            </a:extLst>
          </p:cNvPr>
          <p:cNvSpPr/>
          <p:nvPr/>
        </p:nvSpPr>
        <p:spPr>
          <a:xfrm>
            <a:off x="10313988" y="-361950"/>
            <a:ext cx="1712912" cy="1690688"/>
          </a:xfrm>
          <a:prstGeom prst="roundRect">
            <a:avLst/>
          </a:prstGeom>
          <a:solidFill>
            <a:schemeClr val="bg1"/>
          </a:solidFill>
          <a:ln w="15875">
            <a:solidFill>
              <a:srgbClr val="17A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1027" name="Title Placeholder 1">
            <a:extLst>
              <a:ext uri="{FF2B5EF4-FFF2-40B4-BE49-F238E27FC236}">
                <a16:creationId xmlns:a16="http://schemas.microsoft.com/office/drawing/2014/main" id="{4C270885-1511-4DB3-97EA-15D42AEF368C}"/>
              </a:ext>
            </a:extLst>
          </p:cNvPr>
          <p:cNvSpPr>
            <a:spLocks noGrp="1" noChangeArrowheads="1"/>
          </p:cNvSpPr>
          <p:nvPr>
            <p:ph type="title"/>
          </p:nvPr>
        </p:nvSpPr>
        <p:spPr bwMode="auto">
          <a:xfrm>
            <a:off x="0" y="166688"/>
            <a:ext cx="99155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EB694DB2-8B43-42EC-B104-64278085677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fld id="{C90755F4-A615-4BDA-BADC-1F2910A9DD43}" type="datetimeFigureOut">
              <a:rPr lang="en-GB" smtClean="0">
                <a:solidFill>
                  <a:prstClr val="black">
                    <a:tint val="75000"/>
                  </a:prstClr>
                </a:solidFill>
              </a:rPr>
              <a:pPr/>
              <a:t>09/03/2020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316C903-8C9D-4137-843E-1A0DA668A68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6BAD635-D3BD-4CE8-B179-879A12F3253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
        <p:nvSpPr>
          <p:cNvPr id="7" name="Rectangle 6">
            <a:extLst>
              <a:ext uri="{FF2B5EF4-FFF2-40B4-BE49-F238E27FC236}">
                <a16:creationId xmlns:a16="http://schemas.microsoft.com/office/drawing/2014/main" id="{0084E719-702C-4033-A6E1-1FC836C57F08}"/>
              </a:ext>
            </a:extLst>
          </p:cNvPr>
          <p:cNvSpPr/>
          <p:nvPr/>
        </p:nvSpPr>
        <p:spPr>
          <a:xfrm>
            <a:off x="0" y="6176965"/>
            <a:ext cx="12192000" cy="681037"/>
          </a:xfrm>
          <a:prstGeom prst="rect">
            <a:avLst/>
          </a:prstGeom>
          <a:solidFill>
            <a:srgbClr val="0E1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8" name="Rectangle: Rounded Corners 7">
            <a:extLst>
              <a:ext uri="{FF2B5EF4-FFF2-40B4-BE49-F238E27FC236}">
                <a16:creationId xmlns:a16="http://schemas.microsoft.com/office/drawing/2014/main" id="{1B1D0DF3-CE5B-4C5F-9702-A6725AE38FA1}"/>
              </a:ext>
            </a:extLst>
          </p:cNvPr>
          <p:cNvSpPr/>
          <p:nvPr/>
        </p:nvSpPr>
        <p:spPr>
          <a:xfrm>
            <a:off x="10313988" y="5875340"/>
            <a:ext cx="1712912" cy="1692275"/>
          </a:xfrm>
          <a:prstGeom prst="roundRect">
            <a:avLst/>
          </a:prstGeom>
          <a:solidFill>
            <a:schemeClr val="bg1"/>
          </a:solidFill>
          <a:ln w="15875">
            <a:solidFill>
              <a:srgbClr val="0E11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9" name="TextBox 8">
            <a:extLst>
              <a:ext uri="{FF2B5EF4-FFF2-40B4-BE49-F238E27FC236}">
                <a16:creationId xmlns:a16="http://schemas.microsoft.com/office/drawing/2014/main" id="{4F58FF7E-7DBC-48D3-8A86-543226948BEF}"/>
              </a:ext>
            </a:extLst>
          </p:cNvPr>
          <p:cNvSpPr txBox="1">
            <a:spLocks noChangeArrowheads="1"/>
          </p:cNvSpPr>
          <p:nvPr/>
        </p:nvSpPr>
        <p:spPr bwMode="auto">
          <a:xfrm>
            <a:off x="10348913" y="6348415"/>
            <a:ext cx="18224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r>
              <a:rPr lang="en-GB" altLang="en-US" sz="1200" dirty="0">
                <a:solidFill>
                  <a:srgbClr val="0E113E"/>
                </a:solidFill>
                <a:latin typeface="Arial" panose="020B0604020202020204" pitchFamily="34" charset="0"/>
                <a:cs typeface="Arial" panose="020B0604020202020204" pitchFamily="34" charset="0"/>
              </a:rPr>
              <a:t>www.rec.uk.com </a:t>
            </a:r>
          </a:p>
        </p:txBody>
      </p:sp>
      <p:pic>
        <p:nvPicPr>
          <p:cNvPr id="1034" name="Picture 13">
            <a:extLst>
              <a:ext uri="{FF2B5EF4-FFF2-40B4-BE49-F238E27FC236}">
                <a16:creationId xmlns:a16="http://schemas.microsoft.com/office/drawing/2014/main" id="{99C91A4B-C8F5-4516-897A-7C062BEF200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67963" y="201615"/>
            <a:ext cx="1604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5">
            <a:extLst>
              <a:ext uri="{FF2B5EF4-FFF2-40B4-BE49-F238E27FC236}">
                <a16:creationId xmlns:a16="http://schemas.microsoft.com/office/drawing/2014/main" id="{9A63B1C2-F908-429F-8528-58FDC76C21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2766"/>
          <a:stretch>
            <a:fillRect/>
          </a:stretch>
        </p:blipFill>
        <p:spPr bwMode="auto">
          <a:xfrm>
            <a:off x="19050" y="1771652"/>
            <a:ext cx="4095751"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6">
            <a:extLst>
              <a:ext uri="{FF2B5EF4-FFF2-40B4-BE49-F238E27FC236}">
                <a16:creationId xmlns:a16="http://schemas.microsoft.com/office/drawing/2014/main" id="{35547B34-2445-4F29-AD81-D4053D97BF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r="5659"/>
          <a:stretch>
            <a:fillRect/>
          </a:stretch>
        </p:blipFill>
        <p:spPr bwMode="auto">
          <a:xfrm>
            <a:off x="11085514" y="1671640"/>
            <a:ext cx="1106487"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Box 1">
            <a:extLst>
              <a:ext uri="{FF2B5EF4-FFF2-40B4-BE49-F238E27FC236}">
                <a16:creationId xmlns:a16="http://schemas.microsoft.com/office/drawing/2014/main" id="{C74D0DB3-C1EF-4BA9-87F5-2661777AC4E4}"/>
              </a:ext>
            </a:extLst>
          </p:cNvPr>
          <p:cNvSpPr txBox="1">
            <a:spLocks noChangeArrowheads="1"/>
          </p:cNvSpPr>
          <p:nvPr/>
        </p:nvSpPr>
        <p:spPr bwMode="auto">
          <a:xfrm>
            <a:off x="19051" y="6348413"/>
            <a:ext cx="38779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350">
                <a:solidFill>
                  <a:prstClr val="white"/>
                </a:solidFill>
                <a:latin typeface="Arial" panose="020B0604020202020204" pitchFamily="34" charset="0"/>
                <a:cs typeface="Arial" panose="020B0604020202020204" pitchFamily="34" charset="0"/>
              </a:rPr>
              <a:t>Recruitment &amp; Employment Confederation</a:t>
            </a:r>
            <a:r>
              <a:rPr lang="en-GB" altLang="en-US" sz="1350">
                <a:solidFill>
                  <a:prstClr val="black"/>
                </a:solidFill>
                <a:latin typeface="Arial" panose="020B0604020202020204" pitchFamily="34" charset="0"/>
                <a:cs typeface="Arial" panose="020B0604020202020204" pitchFamily="34" charset="0"/>
              </a:rPr>
              <a:t>	</a:t>
            </a:r>
            <a:endParaRPr lang="en-GB" altLang="en-US" sz="1350">
              <a:solidFill>
                <a:prstClr val="black"/>
              </a:solidFill>
            </a:endParaRPr>
          </a:p>
        </p:txBody>
      </p:sp>
    </p:spTree>
    <p:extLst>
      <p:ext uri="{BB962C8B-B14F-4D97-AF65-F5344CB8AC3E}">
        <p14:creationId xmlns:p14="http://schemas.microsoft.com/office/powerpoint/2010/main" val="2417543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lnSpc>
          <a:spcPct val="90000"/>
        </a:lnSpc>
        <a:spcBef>
          <a:spcPct val="0"/>
        </a:spcBef>
        <a:spcAft>
          <a:spcPct val="0"/>
        </a:spcAft>
        <a:defRPr sz="2100" kern="1200">
          <a:solidFill>
            <a:srgbClr val="0E113E"/>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2100">
          <a:solidFill>
            <a:srgbClr val="0E113E"/>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2100">
          <a:solidFill>
            <a:srgbClr val="0E113E"/>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2100">
          <a:solidFill>
            <a:srgbClr val="0E113E"/>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2100">
          <a:solidFill>
            <a:srgbClr val="0E113E"/>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2100" b="1">
          <a:solidFill>
            <a:srgbClr val="0E113E"/>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2100" b="1">
          <a:solidFill>
            <a:srgbClr val="0E113E"/>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2100" b="1">
          <a:solidFill>
            <a:srgbClr val="0E113E"/>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2100" b="1">
          <a:solidFill>
            <a:srgbClr val="0E113E"/>
          </a:solidFill>
          <a:latin typeface="Arial" panose="020B0604020202020204" pitchFamily="34" charset="0"/>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F86ABD9-A9A7-46FF-A69C-797D77EB2167}"/>
              </a:ext>
            </a:extLst>
          </p:cNvPr>
          <p:cNvSpPr/>
          <p:nvPr/>
        </p:nvSpPr>
        <p:spPr>
          <a:xfrm>
            <a:off x="10313988" y="-361950"/>
            <a:ext cx="1712912" cy="1690688"/>
          </a:xfrm>
          <a:prstGeom prst="roundRect">
            <a:avLst/>
          </a:prstGeom>
          <a:solidFill>
            <a:schemeClr val="bg1"/>
          </a:solidFill>
          <a:ln w="15875">
            <a:solidFill>
              <a:srgbClr val="17A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1027" name="Title Placeholder 1">
            <a:extLst>
              <a:ext uri="{FF2B5EF4-FFF2-40B4-BE49-F238E27FC236}">
                <a16:creationId xmlns:a16="http://schemas.microsoft.com/office/drawing/2014/main" id="{4C270885-1511-4DB3-97EA-15D42AEF368C}"/>
              </a:ext>
            </a:extLst>
          </p:cNvPr>
          <p:cNvSpPr>
            <a:spLocks noGrp="1" noChangeArrowheads="1"/>
          </p:cNvSpPr>
          <p:nvPr>
            <p:ph type="title"/>
          </p:nvPr>
        </p:nvSpPr>
        <p:spPr bwMode="auto">
          <a:xfrm>
            <a:off x="0" y="166688"/>
            <a:ext cx="99155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EB694DB2-8B43-42EC-B104-64278085677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fld id="{C90755F4-A615-4BDA-BADC-1F2910A9DD43}" type="datetimeFigureOut">
              <a:rPr lang="en-GB" smtClean="0">
                <a:solidFill>
                  <a:prstClr val="black">
                    <a:tint val="75000"/>
                  </a:prstClr>
                </a:solidFill>
              </a:rPr>
              <a:pPr/>
              <a:t>09/03/2020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316C903-8C9D-4137-843E-1A0DA668A68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6BAD635-D3BD-4CE8-B179-879A12F3253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fld id="{9D7792A0-7F75-4059-94F5-09560ACEB92A}" type="slidenum">
              <a:rPr lang="en-GB" smtClean="0">
                <a:solidFill>
                  <a:prstClr val="black">
                    <a:tint val="75000"/>
                  </a:prstClr>
                </a:solidFill>
              </a:rPr>
              <a:pPr/>
              <a:t>‹#›</a:t>
            </a:fld>
            <a:endParaRPr lang="en-GB">
              <a:solidFill>
                <a:prstClr val="black">
                  <a:tint val="75000"/>
                </a:prstClr>
              </a:solidFill>
            </a:endParaRPr>
          </a:p>
        </p:txBody>
      </p:sp>
      <p:sp>
        <p:nvSpPr>
          <p:cNvPr id="7" name="Rectangle 6">
            <a:extLst>
              <a:ext uri="{FF2B5EF4-FFF2-40B4-BE49-F238E27FC236}">
                <a16:creationId xmlns:a16="http://schemas.microsoft.com/office/drawing/2014/main" id="{0084E719-702C-4033-A6E1-1FC836C57F08}"/>
              </a:ext>
            </a:extLst>
          </p:cNvPr>
          <p:cNvSpPr/>
          <p:nvPr/>
        </p:nvSpPr>
        <p:spPr>
          <a:xfrm>
            <a:off x="0" y="6176965"/>
            <a:ext cx="12192000" cy="681037"/>
          </a:xfrm>
          <a:prstGeom prst="rect">
            <a:avLst/>
          </a:prstGeom>
          <a:solidFill>
            <a:srgbClr val="0E1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8" name="Rectangle: Rounded Corners 7">
            <a:extLst>
              <a:ext uri="{FF2B5EF4-FFF2-40B4-BE49-F238E27FC236}">
                <a16:creationId xmlns:a16="http://schemas.microsoft.com/office/drawing/2014/main" id="{1B1D0DF3-CE5B-4C5F-9702-A6725AE38FA1}"/>
              </a:ext>
            </a:extLst>
          </p:cNvPr>
          <p:cNvSpPr/>
          <p:nvPr/>
        </p:nvSpPr>
        <p:spPr>
          <a:xfrm>
            <a:off x="10313988" y="5875340"/>
            <a:ext cx="1712912" cy="1692275"/>
          </a:xfrm>
          <a:prstGeom prst="roundRect">
            <a:avLst/>
          </a:prstGeom>
          <a:solidFill>
            <a:schemeClr val="bg1"/>
          </a:solidFill>
          <a:ln w="15875">
            <a:solidFill>
              <a:srgbClr val="0E11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9" name="TextBox 8">
            <a:extLst>
              <a:ext uri="{FF2B5EF4-FFF2-40B4-BE49-F238E27FC236}">
                <a16:creationId xmlns:a16="http://schemas.microsoft.com/office/drawing/2014/main" id="{4F58FF7E-7DBC-48D3-8A86-543226948BEF}"/>
              </a:ext>
            </a:extLst>
          </p:cNvPr>
          <p:cNvSpPr txBox="1">
            <a:spLocks noChangeArrowheads="1"/>
          </p:cNvSpPr>
          <p:nvPr/>
        </p:nvSpPr>
        <p:spPr bwMode="auto">
          <a:xfrm>
            <a:off x="10348913" y="6348415"/>
            <a:ext cx="18224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r>
              <a:rPr lang="en-GB" altLang="en-US" sz="1200" dirty="0">
                <a:solidFill>
                  <a:srgbClr val="0E113E"/>
                </a:solidFill>
                <a:latin typeface="Arial" panose="020B0604020202020204" pitchFamily="34" charset="0"/>
                <a:cs typeface="Arial" panose="020B0604020202020204" pitchFamily="34" charset="0"/>
              </a:rPr>
              <a:t>www.rec.uk.com </a:t>
            </a:r>
          </a:p>
        </p:txBody>
      </p:sp>
      <p:pic>
        <p:nvPicPr>
          <p:cNvPr id="1034" name="Picture 13">
            <a:extLst>
              <a:ext uri="{FF2B5EF4-FFF2-40B4-BE49-F238E27FC236}">
                <a16:creationId xmlns:a16="http://schemas.microsoft.com/office/drawing/2014/main" id="{99C91A4B-C8F5-4516-897A-7C062BEF200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67963" y="201615"/>
            <a:ext cx="1604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5">
            <a:extLst>
              <a:ext uri="{FF2B5EF4-FFF2-40B4-BE49-F238E27FC236}">
                <a16:creationId xmlns:a16="http://schemas.microsoft.com/office/drawing/2014/main" id="{9A63B1C2-F908-429F-8528-58FDC76C212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766"/>
          <a:stretch>
            <a:fillRect/>
          </a:stretch>
        </p:blipFill>
        <p:spPr bwMode="auto">
          <a:xfrm>
            <a:off x="19050" y="1771652"/>
            <a:ext cx="4095751"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6">
            <a:extLst>
              <a:ext uri="{FF2B5EF4-FFF2-40B4-BE49-F238E27FC236}">
                <a16:creationId xmlns:a16="http://schemas.microsoft.com/office/drawing/2014/main" id="{35547B34-2445-4F29-AD81-D4053D97BF8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r="5659"/>
          <a:stretch>
            <a:fillRect/>
          </a:stretch>
        </p:blipFill>
        <p:spPr bwMode="auto">
          <a:xfrm>
            <a:off x="11085514" y="1671640"/>
            <a:ext cx="1106487"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Box 1">
            <a:extLst>
              <a:ext uri="{FF2B5EF4-FFF2-40B4-BE49-F238E27FC236}">
                <a16:creationId xmlns:a16="http://schemas.microsoft.com/office/drawing/2014/main" id="{C74D0DB3-C1EF-4BA9-87F5-2661777AC4E4}"/>
              </a:ext>
            </a:extLst>
          </p:cNvPr>
          <p:cNvSpPr txBox="1">
            <a:spLocks noChangeArrowheads="1"/>
          </p:cNvSpPr>
          <p:nvPr/>
        </p:nvSpPr>
        <p:spPr bwMode="auto">
          <a:xfrm>
            <a:off x="19051" y="6348413"/>
            <a:ext cx="38779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350">
                <a:solidFill>
                  <a:prstClr val="white"/>
                </a:solidFill>
                <a:latin typeface="Arial" panose="020B0604020202020204" pitchFamily="34" charset="0"/>
                <a:cs typeface="Arial" panose="020B0604020202020204" pitchFamily="34" charset="0"/>
              </a:rPr>
              <a:t>Recruitment &amp; Employment Confederation</a:t>
            </a:r>
            <a:r>
              <a:rPr lang="en-GB" altLang="en-US" sz="1350">
                <a:solidFill>
                  <a:prstClr val="black"/>
                </a:solidFill>
                <a:latin typeface="Arial" panose="020B0604020202020204" pitchFamily="34" charset="0"/>
                <a:cs typeface="Arial" panose="020B0604020202020204" pitchFamily="34" charset="0"/>
              </a:rPr>
              <a:t>	</a:t>
            </a:r>
            <a:endParaRPr lang="en-GB" altLang="en-US" sz="1350">
              <a:solidFill>
                <a:prstClr val="black"/>
              </a:solidFill>
            </a:endParaRPr>
          </a:p>
        </p:txBody>
      </p:sp>
    </p:spTree>
    <p:extLst>
      <p:ext uri="{BB962C8B-B14F-4D97-AF65-F5344CB8AC3E}">
        <p14:creationId xmlns:p14="http://schemas.microsoft.com/office/powerpoint/2010/main" val="8866115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7" r:id="rId14"/>
  </p:sldLayoutIdLst>
  <p:txStyles>
    <p:titleStyle>
      <a:lvl1pPr algn="l" rtl="0" eaLnBrk="1" fontAlgn="base" hangingPunct="1">
        <a:lnSpc>
          <a:spcPct val="90000"/>
        </a:lnSpc>
        <a:spcBef>
          <a:spcPct val="0"/>
        </a:spcBef>
        <a:spcAft>
          <a:spcPct val="0"/>
        </a:spcAft>
        <a:defRPr sz="2100" kern="1200">
          <a:solidFill>
            <a:srgbClr val="0E113E"/>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2100">
          <a:solidFill>
            <a:srgbClr val="0E113E"/>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2100">
          <a:solidFill>
            <a:srgbClr val="0E113E"/>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2100">
          <a:solidFill>
            <a:srgbClr val="0E113E"/>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2100">
          <a:solidFill>
            <a:srgbClr val="0E113E"/>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2100" b="1">
          <a:solidFill>
            <a:srgbClr val="0E113E"/>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2100" b="1">
          <a:solidFill>
            <a:srgbClr val="0E113E"/>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2100" b="1">
          <a:solidFill>
            <a:srgbClr val="0E113E"/>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2100" b="1">
          <a:solidFill>
            <a:srgbClr val="0E113E"/>
          </a:solidFill>
          <a:latin typeface="Arial" panose="020B0604020202020204" pitchFamily="34" charset="0"/>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91012-6C6B-6449-A053-DF157044A7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7DA612-E3E4-8E4B-B041-B07EE27D6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92A7C1-2121-C049-BF86-E8B41F762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08ED8-6ECF-3A45-BB45-63757D3CD06F}" type="datetime1">
              <a:rPr lang="en-GB" smtClean="0"/>
              <a:t>09/03/2020</a:t>
            </a:fld>
            <a:endParaRPr lang="en-US" dirty="0"/>
          </a:p>
        </p:txBody>
      </p:sp>
      <p:sp>
        <p:nvSpPr>
          <p:cNvPr id="5" name="Footer Placeholder 4">
            <a:extLst>
              <a:ext uri="{FF2B5EF4-FFF2-40B4-BE49-F238E27FC236}">
                <a16:creationId xmlns:a16="http://schemas.microsoft.com/office/drawing/2014/main" id="{E25ED9FE-4150-8A47-A8B2-74900C4F6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68F97D-8FBA-CF4B-A64D-7DD9CD298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D9104-D516-C141-AC78-D517701B5ED4}" type="slidenum">
              <a:rPr lang="en-US" smtClean="0"/>
              <a:t>‹#›</a:t>
            </a:fld>
            <a:endParaRPr lang="en-US" dirty="0"/>
          </a:p>
        </p:txBody>
      </p:sp>
    </p:spTree>
    <p:extLst>
      <p:ext uri="{BB962C8B-B14F-4D97-AF65-F5344CB8AC3E}">
        <p14:creationId xmlns:p14="http://schemas.microsoft.com/office/powerpoint/2010/main" val="317205898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Lst>
  <p:hf hdr="0" ftr="0" dt="0"/>
  <p:txStyles>
    <p:titleStyle>
      <a:lvl1pPr algn="l" defTabSz="914400" rtl="0" eaLnBrk="1" latinLnBrk="0" hangingPunct="1">
        <a:lnSpc>
          <a:spcPct val="90000"/>
        </a:lnSpc>
        <a:spcBef>
          <a:spcPct val="0"/>
        </a:spcBef>
        <a:buNone/>
        <a:defRPr sz="4400" kern="1200">
          <a:solidFill>
            <a:srgbClr val="0D13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91012-6C6B-6449-A053-DF157044A7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7DA612-E3E4-8E4B-B041-B07EE27D6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92A7C1-2121-C049-BF86-E8B41F762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08ED8-6ECF-3A45-BB45-63757D3CD06F}" type="datetime1">
              <a:rPr lang="en-GB" smtClean="0"/>
              <a:t>09/03/2020</a:t>
            </a:fld>
            <a:endParaRPr lang="en-US"/>
          </a:p>
        </p:txBody>
      </p:sp>
      <p:sp>
        <p:nvSpPr>
          <p:cNvPr id="5" name="Footer Placeholder 4">
            <a:extLst>
              <a:ext uri="{FF2B5EF4-FFF2-40B4-BE49-F238E27FC236}">
                <a16:creationId xmlns:a16="http://schemas.microsoft.com/office/drawing/2014/main" id="{E25ED9FE-4150-8A47-A8B2-74900C4F6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68F97D-8FBA-CF4B-A64D-7DD9CD298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D9104-D516-C141-AC78-D517701B5ED4}" type="slidenum">
              <a:rPr lang="en-US" smtClean="0"/>
              <a:t>‹#›</a:t>
            </a:fld>
            <a:endParaRPr lang="en-US"/>
          </a:p>
        </p:txBody>
      </p:sp>
    </p:spTree>
    <p:extLst>
      <p:ext uri="{BB962C8B-B14F-4D97-AF65-F5344CB8AC3E}">
        <p14:creationId xmlns:p14="http://schemas.microsoft.com/office/powerpoint/2010/main" val="243828053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54" r:id="rId22"/>
    <p:sldLayoutId id="2147483855" r:id="rId23"/>
    <p:sldLayoutId id="2147483856" r:id="rId24"/>
    <p:sldLayoutId id="2147483857" r:id="rId25"/>
    <p:sldLayoutId id="2147483858" r:id="rId26"/>
  </p:sldLayoutIdLst>
  <p:hf hdr="0" ftr="0" dt="0"/>
  <p:txStyles>
    <p:titleStyle>
      <a:lvl1pPr algn="l" defTabSz="914400" rtl="0" eaLnBrk="1" latinLnBrk="0" hangingPunct="1">
        <a:lnSpc>
          <a:spcPct val="90000"/>
        </a:lnSpc>
        <a:spcBef>
          <a:spcPct val="0"/>
        </a:spcBef>
        <a:buNone/>
        <a:defRPr sz="4400" kern="1200">
          <a:solidFill>
            <a:srgbClr val="0D13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91012-6C6B-6449-A053-DF157044A7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7DA612-E3E4-8E4B-B041-B07EE27D6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92A7C1-2121-C049-BF86-E8B41F762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25ED9FE-4150-8A47-A8B2-74900C4F6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www.rec.uk.com</a:t>
            </a:r>
            <a:endParaRPr lang="en-US" dirty="0"/>
          </a:p>
        </p:txBody>
      </p:sp>
      <p:sp>
        <p:nvSpPr>
          <p:cNvPr id="6" name="Slide Number Placeholder 5">
            <a:extLst>
              <a:ext uri="{FF2B5EF4-FFF2-40B4-BE49-F238E27FC236}">
                <a16:creationId xmlns:a16="http://schemas.microsoft.com/office/drawing/2014/main" id="{2268F97D-8FBA-CF4B-A64D-7DD9CD298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D9104-D516-C141-AC78-D517701B5ED4}" type="slidenum">
              <a:rPr lang="en-US" smtClean="0"/>
              <a:t>‹#›</a:t>
            </a:fld>
            <a:endParaRPr lang="en-US"/>
          </a:p>
        </p:txBody>
      </p:sp>
    </p:spTree>
    <p:extLst>
      <p:ext uri="{BB962C8B-B14F-4D97-AF65-F5344CB8AC3E}">
        <p14:creationId xmlns:p14="http://schemas.microsoft.com/office/powerpoint/2010/main" val="351304298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Lst>
  <p:hf sldNum="0" hdr="0" dt="0"/>
  <p:txStyles>
    <p:titleStyle>
      <a:lvl1pPr algn="l" defTabSz="914400" rtl="0" eaLnBrk="1" latinLnBrk="0" hangingPunct="1">
        <a:lnSpc>
          <a:spcPct val="90000"/>
        </a:lnSpc>
        <a:spcBef>
          <a:spcPct val="0"/>
        </a:spcBef>
        <a:buNone/>
        <a:defRPr sz="4400" kern="1200">
          <a:solidFill>
            <a:srgbClr val="0D13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hyperlink" Target="mailto:chris.Russell@rec.uk.com" TargetMode="Externa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mailto:chris.russell@rec.uk.com" TargetMode="External"/><Relationship Id="rId2" Type="http://schemas.openxmlformats.org/officeDocument/2006/relationships/hyperlink" Target="https://consult.education.gov.uk/safeguarding-in-schools-team/keeping-children-safe-in-education-2020/supporting_documents/KCSIE%202020%20%20draft%20guidance.pdf" TargetMode="Externa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groups/employment-practices-in-the-modern-economy" TargetMode="External"/><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79767/180206_BEIS_Good_Work_Report__Accessible_A4_.pdf" TargetMode="External"/><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overnment/publications/agency-workers-regulations-2010-guidance-for-recruiters" TargetMode="External"/><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3" Type="http://schemas.openxmlformats.org/officeDocument/2006/relationships/hyperlink" Target="https://www.rec.uk.com/__data/assets/pdf_file/0006/523374/REC-AWR-repeal-of-Swedish-derogation-contracts-guidance_-November-2019-2.pdf" TargetMode="External"/><Relationship Id="rId2" Type="http://schemas.openxmlformats.org/officeDocument/2006/relationships/notesSlide" Target="../notesSlides/notesSlide14.xml"/><Relationship Id="rId1" Type="http://schemas.openxmlformats.org/officeDocument/2006/relationships/slideLayout" Target="../slideLayouts/slideLayout80.xml"/><Relationship Id="rId5" Type="http://schemas.openxmlformats.org/officeDocument/2006/relationships/image" Target="../media/image27.png"/><Relationship Id="rId4" Type="http://schemas.openxmlformats.org/officeDocument/2006/relationships/hyperlink" Target="https://www.rec.uk.com/legal-resources/legal-bulletin/Bulletin-NovDec-2019.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64576/payslips-legislation-april-2019-additional-info-on-payslips.pdf" TargetMode="External"/><Relationship Id="rId2" Type="http://schemas.openxmlformats.org/officeDocument/2006/relationships/notesSlide" Target="../notesSlides/notesSlide18.xml"/><Relationship Id="rId1" Type="http://schemas.openxmlformats.org/officeDocument/2006/relationships/slideLayout" Target="../slideLayouts/slideLayout80.xml"/><Relationship Id="rId4" Type="http://schemas.openxmlformats.org/officeDocument/2006/relationships/hyperlink" Target="https://www.rec.uk.com/legal-resources/legal-bitesize?a=482263&amp;now=1550655249"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81049/holiday-pay-guidance.pdf" TargetMode="External"/><Relationship Id="rId2" Type="http://schemas.openxmlformats.org/officeDocument/2006/relationships/notesSlide" Target="../notesSlides/notesSlide20.xml"/><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79767/180206_BEIS_Good_Work_Report__Accessible_A4_.pdf" TargetMode="External"/><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uk/government/publications/providing-a-key-information-document-for-agency-workers-guidance-for-employment-businesses" TargetMode="External"/><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53.xml.rels><?xml version="1.0" encoding="UTF-8" standalone="yes"?>
<Relationships xmlns="http://schemas.openxmlformats.org/package/2006/relationships"><Relationship Id="rId3" Type="http://schemas.openxmlformats.org/officeDocument/2006/relationships/hyperlink" Target="https://www.rec.uk.com/legal-resources/legal-guide/conduct-regulations/regulation-13a-and-the-key-information-document" TargetMode="External"/><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2" Type="http://schemas.openxmlformats.org/officeDocument/2006/relationships/hyperlink" Target="http://www.rec.uk.com/" TargetMode="External"/><Relationship Id="rId1" Type="http://schemas.openxmlformats.org/officeDocument/2006/relationships/slideLayout" Target="../slideLayouts/slideLayout8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7A3BFC-DA51-D44A-BF58-9D7D27C6867A}"/>
              </a:ext>
            </a:extLst>
          </p:cNvPr>
          <p:cNvSpPr/>
          <p:nvPr/>
        </p:nvSpPr>
        <p:spPr>
          <a:xfrm>
            <a:off x="-44450" y="-44450"/>
            <a:ext cx="12287250" cy="6965950"/>
          </a:xfrm>
          <a:prstGeom prst="rect">
            <a:avLst/>
          </a:prstGeom>
          <a:solidFill>
            <a:srgbClr val="0D1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3A6B2A4-2AA4-E94F-BB16-28EF061A19A8}"/>
              </a:ext>
            </a:extLst>
          </p:cNvPr>
          <p:cNvSpPr>
            <a:spLocks noGrp="1"/>
          </p:cNvSpPr>
          <p:nvPr>
            <p:ph type="ctrTitle" idx="4294967295"/>
          </p:nvPr>
        </p:nvSpPr>
        <p:spPr>
          <a:xfrm>
            <a:off x="1017059" y="2519363"/>
            <a:ext cx="5434013" cy="960437"/>
          </a:xfrm>
        </p:spPr>
        <p:txBody>
          <a:bodyPr anchor="t">
            <a:noAutofit/>
          </a:bodyPr>
          <a:lstStyle/>
          <a:p>
            <a:pPr algn="l">
              <a:lnSpc>
                <a:spcPts val="5600"/>
              </a:lnSpc>
            </a:pPr>
            <a:r>
              <a:rPr lang="en-US" sz="4800" b="1" spc="-150" dirty="0">
                <a:solidFill>
                  <a:schemeClr val="bg1"/>
                </a:solidFill>
                <a:latin typeface="+mn-lt"/>
                <a:ea typeface="Verdana" panose="020B0604030504040204" pitchFamily="34" charset="0"/>
                <a:cs typeface="Arial" panose="020B0604020202020204" pitchFamily="34" charset="0"/>
              </a:rPr>
              <a:t>Education Sector Meeting</a:t>
            </a:r>
          </a:p>
        </p:txBody>
      </p:sp>
      <p:sp>
        <p:nvSpPr>
          <p:cNvPr id="54" name="Title 1">
            <a:extLst>
              <a:ext uri="{FF2B5EF4-FFF2-40B4-BE49-F238E27FC236}">
                <a16:creationId xmlns:a16="http://schemas.microsoft.com/office/drawing/2014/main" id="{EB57282E-A795-714A-AC9B-646B5D11599F}"/>
              </a:ext>
            </a:extLst>
          </p:cNvPr>
          <p:cNvSpPr txBox="1">
            <a:spLocks/>
          </p:cNvSpPr>
          <p:nvPr/>
        </p:nvSpPr>
        <p:spPr>
          <a:xfrm>
            <a:off x="1037684" y="4040245"/>
            <a:ext cx="3217224" cy="51189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2360"/>
              </a:lnSpc>
              <a:spcBef>
                <a:spcPct val="0"/>
              </a:spcBef>
              <a:spcAft>
                <a:spcPts val="0"/>
              </a:spcAft>
              <a:buClrTx/>
              <a:buSzTx/>
              <a:buFontTx/>
              <a:buNone/>
              <a:tabLst/>
              <a:defRPr/>
            </a:pPr>
            <a:r>
              <a:rPr lang="en-US" sz="2000" dirty="0">
                <a:solidFill>
                  <a:prstClr val="white"/>
                </a:solidFill>
                <a:latin typeface="+mn-lt"/>
                <a:cs typeface="Arial" panose="020B0604020202020204" pitchFamily="34" charset="0"/>
              </a:rPr>
              <a:t>4 March </a:t>
            </a:r>
            <a:r>
              <a:rPr kumimoji="0" lang="en-US" sz="2000" b="0" i="0" u="none" strike="noStrike" kern="1200" cap="none" spc="0" normalizeH="0" baseline="0" noProof="0" dirty="0">
                <a:ln>
                  <a:noFill/>
                </a:ln>
                <a:solidFill>
                  <a:prstClr val="white"/>
                </a:solidFill>
                <a:effectLst/>
                <a:uLnTx/>
                <a:uFillTx/>
                <a:latin typeface="+mn-lt"/>
                <a:cs typeface="Arial" panose="020B0604020202020204" pitchFamily="34" charset="0"/>
              </a:rPr>
              <a:t>2020</a:t>
            </a:r>
          </a:p>
        </p:txBody>
      </p:sp>
      <p:cxnSp>
        <p:nvCxnSpPr>
          <p:cNvPr id="57" name="Straight Connector 56">
            <a:extLst>
              <a:ext uri="{FF2B5EF4-FFF2-40B4-BE49-F238E27FC236}">
                <a16:creationId xmlns:a16="http://schemas.microsoft.com/office/drawing/2014/main" id="{51662EE9-AF88-674E-B667-AB4D66AB1E8F}"/>
              </a:ext>
            </a:extLst>
          </p:cNvPr>
          <p:cNvCxnSpPr>
            <a:cxnSpLocks/>
          </p:cNvCxnSpPr>
          <p:nvPr/>
        </p:nvCxnSpPr>
        <p:spPr>
          <a:xfrm>
            <a:off x="730144" y="2401709"/>
            <a:ext cx="0" cy="2283025"/>
          </a:xfrm>
          <a:prstGeom prst="line">
            <a:avLst/>
          </a:prstGeom>
          <a:ln w="38100" cap="rnd">
            <a:solidFill>
              <a:srgbClr val="5974D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C590BB-770E-4A43-AFAD-48F74962A9E1}"/>
              </a:ext>
            </a:extLst>
          </p:cNvPr>
          <p:cNvPicPr>
            <a:picLocks noChangeAspect="1"/>
          </p:cNvPicPr>
          <p:nvPr/>
        </p:nvPicPr>
        <p:blipFill>
          <a:blip r:embed="rId2"/>
          <a:stretch>
            <a:fillRect/>
          </a:stretch>
        </p:blipFill>
        <p:spPr>
          <a:xfrm>
            <a:off x="360000" y="432000"/>
            <a:ext cx="2489412" cy="720000"/>
          </a:xfrm>
          <a:prstGeom prst="rect">
            <a:avLst/>
          </a:prstGeom>
        </p:spPr>
      </p:pic>
      <p:pic>
        <p:nvPicPr>
          <p:cNvPr id="5" name="Picture 4">
            <a:extLst>
              <a:ext uri="{FF2B5EF4-FFF2-40B4-BE49-F238E27FC236}">
                <a16:creationId xmlns:a16="http://schemas.microsoft.com/office/drawing/2014/main" id="{8EF34197-6CCC-46C3-BD16-B32E727FC4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03533" y="2767407"/>
            <a:ext cx="6239266" cy="4159511"/>
          </a:xfrm>
          <a:prstGeom prst="ellipse">
            <a:avLst/>
          </a:prstGeom>
          <a:ln>
            <a:noFill/>
          </a:ln>
          <a:effectLst>
            <a:softEdge rad="112500"/>
          </a:effectLst>
        </p:spPr>
      </p:pic>
    </p:spTree>
    <p:extLst>
      <p:ext uri="{BB962C8B-B14F-4D97-AF65-F5344CB8AC3E}">
        <p14:creationId xmlns:p14="http://schemas.microsoft.com/office/powerpoint/2010/main" val="187778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D9B6C4-17EB-4A62-8A74-9E6649F4D04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7D79D51C-AF25-4AFF-BD80-BD95FCE9079D}"/>
              </a:ext>
            </a:extLst>
          </p:cNvPr>
          <p:cNvSpPr>
            <a:spLocks noGrp="1"/>
          </p:cNvSpPr>
          <p:nvPr>
            <p:ph type="body" sz="quarter" idx="12"/>
          </p:nvPr>
        </p:nvSpPr>
        <p:spPr>
          <a:xfrm>
            <a:off x="487341" y="432001"/>
            <a:ext cx="7943427" cy="936726"/>
          </a:xfrm>
        </p:spPr>
        <p:txBody>
          <a:bodyPr/>
          <a:lstStyle/>
          <a:p>
            <a:r>
              <a:rPr lang="en-GB" dirty="0"/>
              <a:t>Falling staff availability continues to push up wages</a:t>
            </a:r>
          </a:p>
        </p:txBody>
      </p:sp>
      <p:sp>
        <p:nvSpPr>
          <p:cNvPr id="4" name="Text Placeholder 3">
            <a:extLst>
              <a:ext uri="{FF2B5EF4-FFF2-40B4-BE49-F238E27FC236}">
                <a16:creationId xmlns:a16="http://schemas.microsoft.com/office/drawing/2014/main" id="{A5988C62-6944-4DC9-A1E2-44CE1F6B5493}"/>
              </a:ext>
            </a:extLst>
          </p:cNvPr>
          <p:cNvSpPr txBox="1">
            <a:spLocks/>
          </p:cNvSpPr>
          <p:nvPr/>
        </p:nvSpPr>
        <p:spPr>
          <a:xfrm>
            <a:off x="749102" y="1580978"/>
            <a:ext cx="10753537" cy="15096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defRPr/>
            </a:pPr>
            <a:r>
              <a:rPr lang="en-GB" sz="1600" dirty="0">
                <a:solidFill>
                  <a:srgbClr val="0E113E"/>
                </a:solidFill>
                <a:latin typeface="Arial" panose="020B0604020202020204" pitchFamily="34" charset="0"/>
                <a:cs typeface="Arial" panose="020B0604020202020204" pitchFamily="34" charset="0"/>
              </a:rPr>
              <a:t>According to our monthly survey of recruiters (</a:t>
            </a:r>
            <a:r>
              <a:rPr lang="en-GB" sz="1600" i="1" dirty="0">
                <a:solidFill>
                  <a:srgbClr val="0E113E"/>
                </a:solidFill>
                <a:latin typeface="Arial" panose="020B0604020202020204" pitchFamily="34" charset="0"/>
                <a:cs typeface="Arial" panose="020B0604020202020204" pitchFamily="34" charset="0"/>
              </a:rPr>
              <a:t>Report on Jobs</a:t>
            </a:r>
            <a:r>
              <a:rPr lang="en-GB" sz="1600" dirty="0">
                <a:solidFill>
                  <a:srgbClr val="0E113E"/>
                </a:solidFill>
                <a:latin typeface="Arial" panose="020B0604020202020204" pitchFamily="34" charset="0"/>
                <a:cs typeface="Arial" panose="020B0604020202020204" pitchFamily="34" charset="0"/>
              </a:rPr>
              <a:t>):</a:t>
            </a:r>
          </a:p>
          <a:p>
            <a:pPr marL="285750" lvl="1" indent="-285750">
              <a:defRPr/>
            </a:pPr>
            <a:r>
              <a:rPr lang="en-GB" sz="1600" b="1" dirty="0">
                <a:solidFill>
                  <a:srgbClr val="0E113E"/>
                </a:solidFill>
                <a:latin typeface="Arial" panose="020B0604020202020204" pitchFamily="34" charset="0"/>
                <a:cs typeface="Arial" panose="020B0604020202020204" pitchFamily="34" charset="0"/>
              </a:rPr>
              <a:t>Staff availability</a:t>
            </a:r>
            <a:r>
              <a:rPr lang="en-GB" sz="1600" dirty="0">
                <a:solidFill>
                  <a:srgbClr val="0E113E"/>
                </a:solidFill>
                <a:latin typeface="Arial" panose="020B0604020202020204" pitchFamily="34" charset="0"/>
                <a:cs typeface="Arial" panose="020B0604020202020204" pitchFamily="34" charset="0"/>
              </a:rPr>
              <a:t> has been dropping since May 2013, and that trend is continuing.</a:t>
            </a:r>
          </a:p>
          <a:p>
            <a:pPr marL="285750" lvl="1" indent="-285750">
              <a:defRPr/>
            </a:pPr>
            <a:r>
              <a:rPr lang="en-GB" sz="1600" dirty="0">
                <a:solidFill>
                  <a:srgbClr val="0E113E"/>
                </a:solidFill>
                <a:latin typeface="Arial" panose="020B0604020202020204" pitchFamily="34" charset="0"/>
                <a:cs typeface="Arial" panose="020B0604020202020204" pitchFamily="34" charset="0"/>
              </a:rPr>
              <a:t>Recruiters linked this to lingering uncertainty in the economy, high employment and a fall in EU migrant workers.</a:t>
            </a:r>
          </a:p>
          <a:p>
            <a:pPr marL="285750" lvl="1" indent="-285750">
              <a:defRPr/>
            </a:pPr>
            <a:r>
              <a:rPr lang="en-GB" sz="1600" b="1" dirty="0">
                <a:solidFill>
                  <a:srgbClr val="0E113E"/>
                </a:solidFill>
                <a:latin typeface="Arial" panose="020B0604020202020204" pitchFamily="34" charset="0"/>
                <a:cs typeface="Arial" panose="020B0604020202020204" pitchFamily="34" charset="0"/>
              </a:rPr>
              <a:t>Starting salaries </a:t>
            </a:r>
            <a:r>
              <a:rPr lang="en-GB" sz="1600" dirty="0">
                <a:solidFill>
                  <a:srgbClr val="0E113E"/>
                </a:solidFill>
                <a:latin typeface="Arial" panose="020B0604020202020204" pitchFamily="34" charset="0"/>
                <a:cs typeface="Arial" panose="020B0604020202020204" pitchFamily="34" charset="0"/>
              </a:rPr>
              <a:t>for permanent staff and wages for temporary workers also continue to increase, although the rate of growth has generally been decreasing over the past year.</a:t>
            </a:r>
            <a:endParaRPr lang="en-GB" sz="1600" b="1" dirty="0"/>
          </a:p>
        </p:txBody>
      </p:sp>
      <p:pic>
        <p:nvPicPr>
          <p:cNvPr id="7" name="Picture 6">
            <a:extLst>
              <a:ext uri="{FF2B5EF4-FFF2-40B4-BE49-F238E27FC236}">
                <a16:creationId xmlns:a16="http://schemas.microsoft.com/office/drawing/2014/main" id="{2ECE252E-B2C3-48A7-9C2C-178E2DE218CA}"/>
              </a:ext>
            </a:extLst>
          </p:cNvPr>
          <p:cNvPicPr>
            <a:picLocks noChangeAspect="1"/>
          </p:cNvPicPr>
          <p:nvPr/>
        </p:nvPicPr>
        <p:blipFill>
          <a:blip r:embed="rId2"/>
          <a:stretch>
            <a:fillRect/>
          </a:stretch>
        </p:blipFill>
        <p:spPr>
          <a:xfrm>
            <a:off x="1306057" y="3419473"/>
            <a:ext cx="4458322" cy="2534004"/>
          </a:xfrm>
          <a:prstGeom prst="rect">
            <a:avLst/>
          </a:prstGeom>
        </p:spPr>
      </p:pic>
      <p:pic>
        <p:nvPicPr>
          <p:cNvPr id="8" name="Picture 7">
            <a:extLst>
              <a:ext uri="{FF2B5EF4-FFF2-40B4-BE49-F238E27FC236}">
                <a16:creationId xmlns:a16="http://schemas.microsoft.com/office/drawing/2014/main" id="{B7761F23-CC88-4427-B3C2-2728C3AA0296}"/>
              </a:ext>
            </a:extLst>
          </p:cNvPr>
          <p:cNvPicPr>
            <a:picLocks noChangeAspect="1"/>
          </p:cNvPicPr>
          <p:nvPr/>
        </p:nvPicPr>
        <p:blipFill>
          <a:blip r:embed="rId3"/>
          <a:stretch>
            <a:fillRect/>
          </a:stretch>
        </p:blipFill>
        <p:spPr>
          <a:xfrm>
            <a:off x="6427623" y="3428999"/>
            <a:ext cx="4429743" cy="2524477"/>
          </a:xfrm>
          <a:prstGeom prst="rect">
            <a:avLst/>
          </a:prstGeom>
        </p:spPr>
      </p:pic>
    </p:spTree>
    <p:extLst>
      <p:ext uri="{BB962C8B-B14F-4D97-AF65-F5344CB8AC3E}">
        <p14:creationId xmlns:p14="http://schemas.microsoft.com/office/powerpoint/2010/main" val="195517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AABE20-0AF1-44D2-81F5-377E9315DA8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D8A801A2-6449-43DC-91D0-B29FE599B4E5}"/>
              </a:ext>
            </a:extLst>
          </p:cNvPr>
          <p:cNvSpPr txBox="1">
            <a:spLocks/>
          </p:cNvSpPr>
          <p:nvPr/>
        </p:nvSpPr>
        <p:spPr>
          <a:xfrm>
            <a:off x="487341" y="432001"/>
            <a:ext cx="7261225" cy="5649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Recruitment industry trends </a:t>
            </a:r>
          </a:p>
        </p:txBody>
      </p:sp>
      <p:pic>
        <p:nvPicPr>
          <p:cNvPr id="5" name="Picture 4">
            <a:extLst>
              <a:ext uri="{FF2B5EF4-FFF2-40B4-BE49-F238E27FC236}">
                <a16:creationId xmlns:a16="http://schemas.microsoft.com/office/drawing/2014/main" id="{7804B0E7-B28D-48FA-A32D-37926837CA0A}"/>
              </a:ext>
            </a:extLst>
          </p:cNvPr>
          <p:cNvPicPr>
            <a:picLocks noChangeAspect="1"/>
          </p:cNvPicPr>
          <p:nvPr/>
        </p:nvPicPr>
        <p:blipFill>
          <a:blip r:embed="rId2"/>
          <a:stretch>
            <a:fillRect/>
          </a:stretch>
        </p:blipFill>
        <p:spPr>
          <a:xfrm>
            <a:off x="1417320" y="2651676"/>
            <a:ext cx="3887248" cy="3375941"/>
          </a:xfrm>
          <a:prstGeom prst="rect">
            <a:avLst/>
          </a:prstGeom>
        </p:spPr>
      </p:pic>
      <p:sp>
        <p:nvSpPr>
          <p:cNvPr id="8" name="Text Placeholder 3">
            <a:extLst>
              <a:ext uri="{FF2B5EF4-FFF2-40B4-BE49-F238E27FC236}">
                <a16:creationId xmlns:a16="http://schemas.microsoft.com/office/drawing/2014/main" id="{008F1EA4-2C6C-491B-8CB6-3EBAF9324ABA}"/>
              </a:ext>
            </a:extLst>
          </p:cNvPr>
          <p:cNvSpPr txBox="1">
            <a:spLocks/>
          </p:cNvSpPr>
          <p:nvPr/>
        </p:nvSpPr>
        <p:spPr>
          <a:xfrm>
            <a:off x="719231" y="1265157"/>
            <a:ext cx="10753537" cy="15096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defRPr/>
            </a:pPr>
            <a:r>
              <a:rPr lang="en-GB" sz="1600" dirty="0">
                <a:solidFill>
                  <a:srgbClr val="0E113E"/>
                </a:solidFill>
                <a:latin typeface="Arial" panose="020B0604020202020204" pitchFamily="34" charset="0"/>
                <a:cs typeface="Arial" panose="020B0604020202020204" pitchFamily="34" charset="0"/>
              </a:rPr>
              <a:t>From </a:t>
            </a:r>
            <a:r>
              <a:rPr lang="en-GB" sz="1600" i="1" dirty="0">
                <a:solidFill>
                  <a:srgbClr val="0E113E"/>
                </a:solidFill>
                <a:latin typeface="Arial" panose="020B0604020202020204" pitchFamily="34" charset="0"/>
                <a:cs typeface="Arial" panose="020B0604020202020204" pitchFamily="34" charset="0"/>
              </a:rPr>
              <a:t>Recruitment industry trends 2018/19</a:t>
            </a:r>
            <a:r>
              <a:rPr lang="en-GB" sz="1600" dirty="0">
                <a:solidFill>
                  <a:srgbClr val="0E113E"/>
                </a:solidFill>
                <a:latin typeface="Arial" panose="020B0604020202020204" pitchFamily="34" charset="0"/>
                <a:cs typeface="Arial" panose="020B0604020202020204" pitchFamily="34" charset="0"/>
              </a:rPr>
              <a:t>:</a:t>
            </a:r>
          </a:p>
          <a:p>
            <a:pPr marL="285750" lvl="1" indent="-285750">
              <a:defRPr/>
            </a:pPr>
            <a:r>
              <a:rPr lang="en-GB" sz="1600" dirty="0">
                <a:solidFill>
                  <a:srgbClr val="0E113E"/>
                </a:solidFill>
                <a:latin typeface="Arial" panose="020B0604020202020204" pitchFamily="34" charset="0"/>
                <a:cs typeface="Arial" panose="020B0604020202020204" pitchFamily="34" charset="0"/>
              </a:rPr>
              <a:t>The value of the UK recruitment industry was around £39 billion in 2018/19 – £5.5 billion of that was from permanent recruitment activity.</a:t>
            </a:r>
          </a:p>
          <a:p>
            <a:pPr marL="285750" lvl="1" indent="-285750">
              <a:defRPr/>
            </a:pPr>
            <a:r>
              <a:rPr lang="en-GB" sz="1600" dirty="0"/>
              <a:t>The broader industry placed over a million people into permanent jobs during 2018/19.</a:t>
            </a:r>
          </a:p>
        </p:txBody>
      </p:sp>
      <p:pic>
        <p:nvPicPr>
          <p:cNvPr id="10" name="Picture 9">
            <a:extLst>
              <a:ext uri="{FF2B5EF4-FFF2-40B4-BE49-F238E27FC236}">
                <a16:creationId xmlns:a16="http://schemas.microsoft.com/office/drawing/2014/main" id="{6395FE8A-966C-4733-A75F-F570DD369530}"/>
              </a:ext>
            </a:extLst>
          </p:cNvPr>
          <p:cNvPicPr>
            <a:picLocks noChangeAspect="1"/>
          </p:cNvPicPr>
          <p:nvPr/>
        </p:nvPicPr>
        <p:blipFill>
          <a:blip r:embed="rId3"/>
          <a:stretch>
            <a:fillRect/>
          </a:stretch>
        </p:blipFill>
        <p:spPr>
          <a:xfrm>
            <a:off x="6249008" y="3043106"/>
            <a:ext cx="4525672" cy="2952153"/>
          </a:xfrm>
          <a:prstGeom prst="rect">
            <a:avLst/>
          </a:prstGeom>
        </p:spPr>
      </p:pic>
    </p:spTree>
    <p:extLst>
      <p:ext uri="{BB962C8B-B14F-4D97-AF65-F5344CB8AC3E}">
        <p14:creationId xmlns:p14="http://schemas.microsoft.com/office/powerpoint/2010/main" val="297225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734E37-FD78-4466-AA3C-19C4B717F4C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275557CC-A5B3-4D41-B83D-5A2D6CC3B929}"/>
              </a:ext>
            </a:extLst>
          </p:cNvPr>
          <p:cNvSpPr>
            <a:spLocks noGrp="1"/>
          </p:cNvSpPr>
          <p:nvPr>
            <p:ph type="body" sz="quarter" idx="12"/>
          </p:nvPr>
        </p:nvSpPr>
        <p:spPr/>
        <p:txBody>
          <a:bodyPr/>
          <a:lstStyle/>
          <a:p>
            <a:r>
              <a:rPr lang="en-GB" dirty="0"/>
              <a:t>Employers value agency workers and their recruitment partners</a:t>
            </a:r>
          </a:p>
        </p:txBody>
      </p:sp>
      <p:sp>
        <p:nvSpPr>
          <p:cNvPr id="4" name="Text Placeholder 3">
            <a:extLst>
              <a:ext uri="{FF2B5EF4-FFF2-40B4-BE49-F238E27FC236}">
                <a16:creationId xmlns:a16="http://schemas.microsoft.com/office/drawing/2014/main" id="{0244FE86-D88F-4278-9958-73B45D5D5E2F}"/>
              </a:ext>
            </a:extLst>
          </p:cNvPr>
          <p:cNvSpPr txBox="1">
            <a:spLocks/>
          </p:cNvSpPr>
          <p:nvPr/>
        </p:nvSpPr>
        <p:spPr>
          <a:xfrm>
            <a:off x="749102" y="1580978"/>
            <a:ext cx="10753537" cy="28506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defRPr/>
            </a:pPr>
            <a:r>
              <a:rPr lang="en-GB" sz="1600" dirty="0">
                <a:solidFill>
                  <a:srgbClr val="0E113E"/>
                </a:solidFill>
                <a:latin typeface="Arial" panose="020B0604020202020204" pitchFamily="34" charset="0"/>
                <a:cs typeface="Arial" panose="020B0604020202020204" pitchFamily="34" charset="0"/>
              </a:rPr>
              <a:t>According to our latest monthly survey of employers (</a:t>
            </a:r>
            <a:r>
              <a:rPr lang="en-GB" sz="1600" i="1" dirty="0" err="1">
                <a:solidFill>
                  <a:srgbClr val="0E113E"/>
                </a:solidFill>
                <a:latin typeface="Arial" panose="020B0604020202020204" pitchFamily="34" charset="0"/>
                <a:cs typeface="Arial" panose="020B0604020202020204" pitchFamily="34" charset="0"/>
              </a:rPr>
              <a:t>JobsOutlook</a:t>
            </a:r>
            <a:r>
              <a:rPr lang="en-GB" sz="1600" dirty="0">
                <a:solidFill>
                  <a:srgbClr val="0E113E"/>
                </a:solidFill>
                <a:latin typeface="Arial" panose="020B0604020202020204" pitchFamily="34" charset="0"/>
                <a:cs typeface="Arial" panose="020B0604020202020204" pitchFamily="34" charset="0"/>
              </a:rPr>
              <a:t>):</a:t>
            </a:r>
          </a:p>
          <a:p>
            <a:pPr marL="285750" lvl="1" indent="-285750">
              <a:defRPr/>
            </a:pPr>
            <a:r>
              <a:rPr lang="en-GB" sz="1600" dirty="0"/>
              <a:t>When choosing which recruiters to work with, employers increasingly value the information they provide on how to manage a temporary workforce, as well as their sectoral and local expertise</a:t>
            </a:r>
          </a:p>
          <a:p>
            <a:pPr marL="285750" lvl="1" indent="-285750">
              <a:defRPr/>
            </a:pPr>
            <a:r>
              <a:rPr lang="en-GB" sz="1600" dirty="0"/>
              <a:t>Employers feel that agency workers are increasingly valuable for responding to growth, and for managing change within their business.</a:t>
            </a:r>
          </a:p>
          <a:p>
            <a:pPr marL="285750" lvl="1" indent="-285750">
              <a:defRPr/>
            </a:pPr>
            <a:endParaRPr lang="en-GB" sz="1600" dirty="0"/>
          </a:p>
          <a:p>
            <a:pPr marL="0" lvl="1" indent="0">
              <a:buNone/>
              <a:defRPr/>
            </a:pPr>
            <a:r>
              <a:rPr lang="en-GB" sz="1600" dirty="0"/>
              <a:t>	</a:t>
            </a:r>
            <a:r>
              <a:rPr lang="en-GB" sz="1600" b="1" dirty="0"/>
              <a:t>Criteria used to select agencies</a:t>
            </a:r>
            <a:r>
              <a:rPr lang="en-GB" sz="1600" dirty="0"/>
              <a:t>		        </a:t>
            </a:r>
            <a:r>
              <a:rPr lang="en-GB" sz="1600" b="1" dirty="0"/>
              <a:t>Importance of temporary agency workers</a:t>
            </a:r>
          </a:p>
        </p:txBody>
      </p:sp>
      <p:pic>
        <p:nvPicPr>
          <p:cNvPr id="7" name="Picture 6">
            <a:extLst>
              <a:ext uri="{FF2B5EF4-FFF2-40B4-BE49-F238E27FC236}">
                <a16:creationId xmlns:a16="http://schemas.microsoft.com/office/drawing/2014/main" id="{0EAE81AB-7E7E-4900-ADB2-A3364C434B56}"/>
              </a:ext>
            </a:extLst>
          </p:cNvPr>
          <p:cNvPicPr>
            <a:picLocks noChangeAspect="1"/>
          </p:cNvPicPr>
          <p:nvPr/>
        </p:nvPicPr>
        <p:blipFill>
          <a:blip r:embed="rId2"/>
          <a:stretch>
            <a:fillRect/>
          </a:stretch>
        </p:blipFill>
        <p:spPr>
          <a:xfrm>
            <a:off x="1435608" y="3580348"/>
            <a:ext cx="3785616" cy="2845650"/>
          </a:xfrm>
          <a:prstGeom prst="rect">
            <a:avLst/>
          </a:prstGeom>
        </p:spPr>
      </p:pic>
      <p:pic>
        <p:nvPicPr>
          <p:cNvPr id="8" name="Picture 7">
            <a:extLst>
              <a:ext uri="{FF2B5EF4-FFF2-40B4-BE49-F238E27FC236}">
                <a16:creationId xmlns:a16="http://schemas.microsoft.com/office/drawing/2014/main" id="{4E29C12C-7D7F-4606-869C-61EB02BC2CE5}"/>
              </a:ext>
            </a:extLst>
          </p:cNvPr>
          <p:cNvPicPr>
            <a:picLocks noChangeAspect="1"/>
          </p:cNvPicPr>
          <p:nvPr/>
        </p:nvPicPr>
        <p:blipFill>
          <a:blip r:embed="rId3"/>
          <a:stretch>
            <a:fillRect/>
          </a:stretch>
        </p:blipFill>
        <p:spPr>
          <a:xfrm>
            <a:off x="6970778" y="3703320"/>
            <a:ext cx="3790271" cy="2722678"/>
          </a:xfrm>
          <a:prstGeom prst="rect">
            <a:avLst/>
          </a:prstGeom>
        </p:spPr>
      </p:pic>
    </p:spTree>
    <p:extLst>
      <p:ext uri="{BB962C8B-B14F-4D97-AF65-F5344CB8AC3E}">
        <p14:creationId xmlns:p14="http://schemas.microsoft.com/office/powerpoint/2010/main" val="1130034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ctrTitle"/>
          </p:nvPr>
        </p:nvSpPr>
        <p:spPr>
          <a:xfrm>
            <a:off x="129867" y="2357200"/>
            <a:ext cx="5622400" cy="1773200"/>
          </a:xfrm>
          <a:prstGeom prst="rect">
            <a:avLst/>
          </a:prstGeom>
        </p:spPr>
        <p:txBody>
          <a:bodyPr spcFirstLastPara="1" vert="horz" wrap="square" lIns="121900" tIns="121900" rIns="121900" bIns="121900" rtlCol="0" anchor="t" anchorCtr="0">
            <a:noAutofit/>
          </a:bodyPr>
          <a:lstStyle/>
          <a:p>
            <a:pPr>
              <a:lnSpc>
                <a:spcPct val="115000"/>
              </a:lnSpc>
            </a:pPr>
            <a:r>
              <a:rPr lang="en-GB" sz="4000">
                <a:latin typeface="Trebuchet MS"/>
                <a:ea typeface="Trebuchet MS"/>
                <a:cs typeface="Trebuchet MS"/>
                <a:sym typeface="Trebuchet MS"/>
              </a:rPr>
              <a:t>RM3826 </a:t>
            </a:r>
            <a:endParaRPr sz="4000">
              <a:latin typeface="Trebuchet MS"/>
              <a:ea typeface="Trebuchet MS"/>
              <a:cs typeface="Trebuchet MS"/>
              <a:sym typeface="Trebuchet MS"/>
            </a:endParaRPr>
          </a:p>
          <a:p>
            <a:pPr>
              <a:lnSpc>
                <a:spcPct val="115000"/>
              </a:lnSpc>
            </a:pPr>
            <a:r>
              <a:rPr lang="en-GB" sz="4000">
                <a:latin typeface="Trebuchet MS"/>
                <a:ea typeface="Trebuchet MS"/>
                <a:cs typeface="Trebuchet MS"/>
                <a:sym typeface="Trebuchet MS"/>
              </a:rPr>
              <a:t>Supply Teachers</a:t>
            </a:r>
            <a:endParaRPr sz="4000">
              <a:latin typeface="Trebuchet MS"/>
              <a:ea typeface="Trebuchet MS"/>
              <a:cs typeface="Trebuchet MS"/>
              <a:sym typeface="Trebuchet MS"/>
            </a:endParaRPr>
          </a:p>
          <a:p>
            <a:pPr>
              <a:lnSpc>
                <a:spcPct val="115000"/>
              </a:lnSpc>
            </a:pPr>
            <a:r>
              <a:rPr lang="en-GB" sz="4000">
                <a:latin typeface="Trebuchet MS"/>
                <a:ea typeface="Trebuchet MS"/>
                <a:cs typeface="Trebuchet MS"/>
                <a:sym typeface="Trebuchet MS"/>
              </a:rPr>
              <a:t>February 2020 Update</a:t>
            </a:r>
            <a:r>
              <a:rPr lang="en-GB"/>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ctrTitle"/>
          </p:nvPr>
        </p:nvSpPr>
        <p:spPr>
          <a:xfrm>
            <a:off x="229567" y="2231567"/>
            <a:ext cx="8337200" cy="2912000"/>
          </a:xfrm>
          <a:prstGeom prst="rect">
            <a:avLst/>
          </a:prstGeom>
        </p:spPr>
        <p:txBody>
          <a:bodyPr spcFirstLastPara="1" vert="horz" wrap="square" lIns="121900" tIns="121900" rIns="121900" bIns="121900" rtlCol="0" anchor="t" anchorCtr="0">
            <a:noAutofit/>
          </a:bodyPr>
          <a:lstStyle/>
          <a:p>
            <a:pPr marL="609585" indent="-507987">
              <a:buFont typeface="Trebuchet MS"/>
              <a:buChar char="●"/>
            </a:pPr>
            <a:r>
              <a:rPr lang="en-GB">
                <a:latin typeface="Trebuchet MS"/>
                <a:ea typeface="Trebuchet MS"/>
                <a:cs typeface="Trebuchet MS"/>
                <a:sym typeface="Trebuchet MS"/>
              </a:rPr>
              <a:t>Framework Update</a:t>
            </a:r>
            <a:endParaRPr>
              <a:latin typeface="Trebuchet MS"/>
              <a:ea typeface="Trebuchet MS"/>
              <a:cs typeface="Trebuchet MS"/>
              <a:sym typeface="Trebuchet MS"/>
            </a:endParaRPr>
          </a:p>
          <a:p>
            <a:pPr marL="609585" indent="-507987">
              <a:buFont typeface="Trebuchet MS"/>
              <a:buChar char="●"/>
            </a:pPr>
            <a:r>
              <a:rPr lang="en-GB">
                <a:latin typeface="Trebuchet MS"/>
                <a:ea typeface="Trebuchet MS"/>
                <a:cs typeface="Trebuchet MS"/>
                <a:sym typeface="Trebuchet MS"/>
              </a:rPr>
              <a:t>Extension and Future Improvement</a:t>
            </a:r>
            <a:endParaRPr>
              <a:latin typeface="Trebuchet MS"/>
              <a:ea typeface="Trebuchet MS"/>
              <a:cs typeface="Trebuchet MS"/>
              <a:sym typeface="Trebuchet MS"/>
            </a:endParaRPr>
          </a:p>
          <a:p>
            <a:pPr marL="609585" indent="-507987">
              <a:buFont typeface="Trebuchet MS"/>
              <a:buChar char="●"/>
            </a:pPr>
            <a:r>
              <a:rPr lang="en-GB">
                <a:latin typeface="Trebuchet MS"/>
                <a:ea typeface="Trebuchet MS"/>
                <a:cs typeface="Trebuchet MS"/>
                <a:sym typeface="Trebuchet MS"/>
              </a:rPr>
              <a:t>Marketing and Events</a:t>
            </a:r>
            <a:endParaRPr>
              <a:latin typeface="Trebuchet MS"/>
              <a:ea typeface="Trebuchet MS"/>
              <a:cs typeface="Trebuchet MS"/>
              <a:sym typeface="Trebuchet MS"/>
            </a:endParaRPr>
          </a:p>
          <a:p>
            <a:pPr marL="609585" indent="-507987">
              <a:buFont typeface="Trebuchet MS"/>
              <a:buChar char="●"/>
            </a:pPr>
            <a:r>
              <a:rPr lang="en-GB">
                <a:latin typeface="Trebuchet MS"/>
                <a:ea typeface="Trebuchet MS"/>
                <a:cs typeface="Trebuchet MS"/>
                <a:sym typeface="Trebuchet MS"/>
              </a:rPr>
              <a:t>Creating Effective Partnerships</a:t>
            </a:r>
            <a:endParaRPr>
              <a:latin typeface="Trebuchet MS"/>
              <a:ea typeface="Trebuchet MS"/>
              <a:cs typeface="Trebuchet MS"/>
              <a:sym typeface="Trebuchet MS"/>
            </a:endParaRPr>
          </a:p>
          <a:p>
            <a:pPr marL="609585" indent="-507987">
              <a:buFont typeface="Trebuchet MS"/>
              <a:buChar char="●"/>
            </a:pPr>
            <a:r>
              <a:rPr lang="en-GB">
                <a:latin typeface="Trebuchet MS"/>
                <a:ea typeface="Trebuchet MS"/>
                <a:cs typeface="Trebuchet MS"/>
                <a:sym typeface="Trebuchet MS"/>
              </a:rPr>
              <a:t>Questions</a:t>
            </a:r>
            <a:endParaRPr>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p:cNvPicPr preferRelativeResize="0"/>
          <p:nvPr/>
        </p:nvPicPr>
        <p:blipFill rotWithShape="1">
          <a:blip r:embed="rId3">
            <a:alphaModFix/>
          </a:blip>
          <a:srcRect l="4698"/>
          <a:stretch/>
        </p:blipFill>
        <p:spPr>
          <a:xfrm>
            <a:off x="2947969" y="705418"/>
            <a:ext cx="6686249" cy="4563967"/>
          </a:xfrm>
          <a:prstGeom prst="rect">
            <a:avLst/>
          </a:prstGeom>
          <a:noFill/>
          <a:ln>
            <a:noFill/>
          </a:ln>
        </p:spPr>
      </p:pic>
      <p:sp>
        <p:nvSpPr>
          <p:cNvPr id="132" name="Google Shape;132;p27"/>
          <p:cNvSpPr txBox="1">
            <a:spLocks noGrp="1"/>
          </p:cNvSpPr>
          <p:nvPr>
            <p:ph type="sldNum" idx="12"/>
          </p:nvPr>
        </p:nvSpPr>
        <p:spPr>
          <a:xfrm>
            <a:off x="92944" y="6217623"/>
            <a:ext cx="731600" cy="524800"/>
          </a:xfrm>
          <a:prstGeom prst="rect">
            <a:avLst/>
          </a:prstGeom>
        </p:spPr>
        <p:txBody>
          <a:bodyPr spcFirstLastPara="1" vert="horz" wrap="square" lIns="121900" tIns="121900" rIns="121900" bIns="121900" rtlCol="0" anchor="t" anchorCtr="0">
            <a:noAutofit/>
          </a:bodyPr>
          <a:lstStyle/>
          <a:p>
            <a:pPr>
              <a:buClr>
                <a:srgbClr val="000000"/>
              </a:buClr>
              <a:buSzPts val="1100"/>
            </a:pPr>
            <a:fld id="{00000000-1234-1234-1234-123412341234}" type="slidenum">
              <a:rPr lang="en-GB"/>
              <a:pPr>
                <a:buClr>
                  <a:srgbClr val="000000"/>
                </a:buClr>
                <a:buSzPts val="1100"/>
              </a:pPr>
              <a:t>15</a:t>
            </a:fld>
            <a:endParaRPr/>
          </a:p>
        </p:txBody>
      </p:sp>
      <p:sp>
        <p:nvSpPr>
          <p:cNvPr id="133" name="Google Shape;133;p27"/>
          <p:cNvSpPr txBox="1">
            <a:spLocks noGrp="1"/>
          </p:cNvSpPr>
          <p:nvPr>
            <p:ph type="ctrTitle"/>
          </p:nvPr>
        </p:nvSpPr>
        <p:spPr>
          <a:xfrm>
            <a:off x="0" y="6867"/>
            <a:ext cx="3423200" cy="1522000"/>
          </a:xfrm>
          <a:prstGeom prst="rect">
            <a:avLst/>
          </a:prstGeom>
        </p:spPr>
        <p:txBody>
          <a:bodyPr spcFirstLastPara="1" vert="horz" wrap="square" lIns="121900" tIns="121900" rIns="121900" bIns="121900" rtlCol="0" anchor="t" anchorCtr="0">
            <a:noAutofit/>
          </a:bodyPr>
          <a:lstStyle/>
          <a:p>
            <a:r>
              <a:rPr lang="en-GB">
                <a:solidFill>
                  <a:srgbClr val="073763"/>
                </a:solidFill>
                <a:latin typeface="Trebuchet MS"/>
                <a:ea typeface="Trebuchet MS"/>
                <a:cs typeface="Trebuchet MS"/>
                <a:sym typeface="Trebuchet MS"/>
              </a:rPr>
              <a:t>Supply Teachers</a:t>
            </a:r>
            <a:r>
              <a:rPr lang="en-GB">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r>
              <a:rPr lang="en-GB">
                <a:solidFill>
                  <a:srgbClr val="B61A57"/>
                </a:solidFill>
                <a:latin typeface="Trebuchet MS"/>
                <a:ea typeface="Trebuchet MS"/>
                <a:cs typeface="Trebuchet MS"/>
                <a:sym typeface="Trebuchet MS"/>
              </a:rPr>
              <a:t>Summary</a:t>
            </a:r>
            <a:endParaRPr>
              <a:solidFill>
                <a:srgbClr val="B61A57"/>
              </a:solidFill>
              <a:latin typeface="Trebuchet MS"/>
              <a:ea typeface="Trebuchet MS"/>
              <a:cs typeface="Trebuchet MS"/>
              <a:sym typeface="Trebuchet MS"/>
            </a:endParaRPr>
          </a:p>
          <a:p>
            <a:endParaRPr/>
          </a:p>
        </p:txBody>
      </p:sp>
      <p:sp>
        <p:nvSpPr>
          <p:cNvPr id="134" name="Google Shape;134;p27"/>
          <p:cNvSpPr/>
          <p:nvPr/>
        </p:nvSpPr>
        <p:spPr>
          <a:xfrm>
            <a:off x="92933" y="1259900"/>
            <a:ext cx="2987600" cy="524800"/>
          </a:xfrm>
          <a:prstGeom prst="rect">
            <a:avLst/>
          </a:prstGeom>
          <a:solidFill>
            <a:srgbClr val="B61A57"/>
          </a:solidFill>
          <a:ln w="9525" cap="flat" cmpd="sng">
            <a:solidFill>
              <a:srgbClr val="B61A57"/>
            </a:solidFill>
            <a:prstDash val="solid"/>
            <a:round/>
            <a:headEnd type="none" w="sm" len="sm"/>
            <a:tailEnd type="none" w="sm" len="sm"/>
          </a:ln>
        </p:spPr>
        <p:txBody>
          <a:bodyPr spcFirstLastPara="1" wrap="square" lIns="121900" tIns="121900" rIns="121900" bIns="121900" anchor="t" anchorCtr="0">
            <a:noAutofit/>
          </a:bodyPr>
          <a:lstStyle/>
          <a:p>
            <a:r>
              <a:rPr lang="en-GB" sz="2400">
                <a:solidFill>
                  <a:srgbClr val="FFFFFF"/>
                </a:solidFill>
                <a:latin typeface="Trebuchet MS"/>
                <a:ea typeface="Trebuchet MS"/>
                <a:cs typeface="Trebuchet MS"/>
                <a:sym typeface="Trebuchet MS"/>
              </a:rPr>
              <a:t>Unique Workers       </a:t>
            </a:r>
            <a:r>
              <a:rPr lang="en-GB" sz="2400" b="1">
                <a:solidFill>
                  <a:srgbClr val="FFFFFF"/>
                </a:solidFill>
                <a:latin typeface="Trebuchet MS"/>
                <a:ea typeface="Trebuchet MS"/>
                <a:cs typeface="Trebuchet MS"/>
                <a:sym typeface="Trebuchet MS"/>
              </a:rPr>
              <a:t>2010</a:t>
            </a:r>
            <a:endParaRPr sz="2400" b="1">
              <a:solidFill>
                <a:srgbClr val="FFFFFF"/>
              </a:solidFill>
              <a:latin typeface="Trebuchet MS"/>
              <a:ea typeface="Trebuchet MS"/>
              <a:cs typeface="Trebuchet MS"/>
              <a:sym typeface="Trebuchet MS"/>
            </a:endParaRPr>
          </a:p>
          <a:p>
            <a:endParaRPr sz="3200">
              <a:solidFill>
                <a:srgbClr val="FFFFFF"/>
              </a:solidFill>
              <a:latin typeface="Comfortaa Regular"/>
              <a:ea typeface="Comfortaa Regular"/>
              <a:cs typeface="Comfortaa Regular"/>
              <a:sym typeface="Comfortaa Regular"/>
            </a:endParaRPr>
          </a:p>
        </p:txBody>
      </p:sp>
      <p:sp>
        <p:nvSpPr>
          <p:cNvPr id="135" name="Google Shape;135;p27"/>
          <p:cNvSpPr/>
          <p:nvPr/>
        </p:nvSpPr>
        <p:spPr>
          <a:xfrm>
            <a:off x="92933" y="1883200"/>
            <a:ext cx="2987600" cy="524800"/>
          </a:xfrm>
          <a:prstGeom prst="rect">
            <a:avLst/>
          </a:prstGeom>
          <a:solidFill>
            <a:srgbClr val="B61A57"/>
          </a:solidFill>
          <a:ln w="9525" cap="flat" cmpd="sng">
            <a:solidFill>
              <a:srgbClr val="B61A57"/>
            </a:solidFill>
            <a:prstDash val="solid"/>
            <a:round/>
            <a:headEnd type="none" w="sm" len="sm"/>
            <a:tailEnd type="none" w="sm" len="sm"/>
          </a:ln>
        </p:spPr>
        <p:txBody>
          <a:bodyPr spcFirstLastPara="1" wrap="square" lIns="121900" tIns="121900" rIns="121900" bIns="121900" anchor="t" anchorCtr="0">
            <a:noAutofit/>
          </a:bodyPr>
          <a:lstStyle/>
          <a:p>
            <a:r>
              <a:rPr lang="en-GB" sz="2400" dirty="0">
                <a:solidFill>
                  <a:srgbClr val="FFFFFF"/>
                </a:solidFill>
                <a:latin typeface="Trebuchet MS"/>
                <a:ea typeface="Trebuchet MS"/>
                <a:cs typeface="Trebuchet MS"/>
                <a:sym typeface="Trebuchet MS"/>
              </a:rPr>
              <a:t>Suppliers                   </a:t>
            </a:r>
            <a:r>
              <a:rPr lang="en-GB" sz="2400" b="1" dirty="0">
                <a:solidFill>
                  <a:srgbClr val="FFFFFF"/>
                </a:solidFill>
                <a:latin typeface="Trebuchet MS"/>
                <a:ea typeface="Trebuchet MS"/>
                <a:cs typeface="Trebuchet MS"/>
                <a:sym typeface="Trebuchet MS"/>
              </a:rPr>
              <a:t> 38</a:t>
            </a:r>
            <a:endParaRPr sz="2400" b="1" dirty="0">
              <a:solidFill>
                <a:srgbClr val="FFFFFF"/>
              </a:solidFill>
              <a:latin typeface="Trebuchet MS"/>
              <a:ea typeface="Trebuchet MS"/>
              <a:cs typeface="Trebuchet MS"/>
              <a:sym typeface="Trebuchet MS"/>
            </a:endParaRPr>
          </a:p>
          <a:p>
            <a:endParaRPr sz="3200" dirty="0">
              <a:solidFill>
                <a:srgbClr val="FFFFFF"/>
              </a:solidFill>
              <a:latin typeface="Comfortaa Regular"/>
              <a:ea typeface="Comfortaa Regular"/>
              <a:cs typeface="Comfortaa Regular"/>
              <a:sym typeface="Comfortaa Regular"/>
            </a:endParaRPr>
          </a:p>
        </p:txBody>
      </p:sp>
      <p:sp>
        <p:nvSpPr>
          <p:cNvPr id="136" name="Google Shape;136;p27"/>
          <p:cNvSpPr/>
          <p:nvPr/>
        </p:nvSpPr>
        <p:spPr>
          <a:xfrm>
            <a:off x="92933" y="2540300"/>
            <a:ext cx="2987600" cy="524800"/>
          </a:xfrm>
          <a:prstGeom prst="rect">
            <a:avLst/>
          </a:prstGeom>
          <a:solidFill>
            <a:srgbClr val="B61A57"/>
          </a:solidFill>
          <a:ln w="9525" cap="flat" cmpd="sng">
            <a:solidFill>
              <a:srgbClr val="B61A57"/>
            </a:solidFill>
            <a:prstDash val="solid"/>
            <a:round/>
            <a:headEnd type="none" w="sm" len="sm"/>
            <a:tailEnd type="none" w="sm" len="sm"/>
          </a:ln>
        </p:spPr>
        <p:txBody>
          <a:bodyPr spcFirstLastPara="1" wrap="square" lIns="121900" tIns="121900" rIns="121900" bIns="121900" anchor="t" anchorCtr="0">
            <a:noAutofit/>
          </a:bodyPr>
          <a:lstStyle/>
          <a:p>
            <a:r>
              <a:rPr lang="en-GB" sz="2400">
                <a:solidFill>
                  <a:srgbClr val="FFFFFF"/>
                </a:solidFill>
                <a:latin typeface="Trebuchet MS"/>
                <a:ea typeface="Trebuchet MS"/>
                <a:cs typeface="Trebuchet MS"/>
                <a:sym typeface="Trebuchet MS"/>
              </a:rPr>
              <a:t>Customers                 </a:t>
            </a:r>
            <a:r>
              <a:rPr lang="en-GB" sz="2400" b="1">
                <a:solidFill>
                  <a:srgbClr val="FFFFFF"/>
                </a:solidFill>
                <a:latin typeface="Trebuchet MS"/>
                <a:ea typeface="Trebuchet MS"/>
                <a:cs typeface="Trebuchet MS"/>
                <a:sym typeface="Trebuchet MS"/>
              </a:rPr>
              <a:t>351</a:t>
            </a:r>
            <a:endParaRPr sz="2400" b="1">
              <a:solidFill>
                <a:srgbClr val="FFFFFF"/>
              </a:solidFill>
              <a:latin typeface="Trebuchet MS"/>
              <a:ea typeface="Trebuchet MS"/>
              <a:cs typeface="Trebuchet MS"/>
              <a:sym typeface="Trebuchet MS"/>
            </a:endParaRPr>
          </a:p>
          <a:p>
            <a:endParaRPr sz="3200">
              <a:solidFill>
                <a:srgbClr val="FFFFFF"/>
              </a:solidFill>
              <a:latin typeface="Comfortaa Regular"/>
              <a:ea typeface="Comfortaa Regular"/>
              <a:cs typeface="Comfortaa Regular"/>
              <a:sym typeface="Comfortaa Regular"/>
            </a:endParaRPr>
          </a:p>
        </p:txBody>
      </p:sp>
      <p:sp>
        <p:nvSpPr>
          <p:cNvPr id="137" name="Google Shape;137;p27"/>
          <p:cNvSpPr/>
          <p:nvPr/>
        </p:nvSpPr>
        <p:spPr>
          <a:xfrm>
            <a:off x="9979667" y="68967"/>
            <a:ext cx="2141200" cy="901600"/>
          </a:xfrm>
          <a:prstGeom prst="rect">
            <a:avLst/>
          </a:prstGeom>
          <a:solidFill>
            <a:srgbClr val="073763"/>
          </a:solidFill>
          <a:ln w="9525" cap="flat" cmpd="sng">
            <a:solidFill>
              <a:srgbClr val="073763"/>
            </a:solidFill>
            <a:prstDash val="solid"/>
            <a:round/>
            <a:headEnd type="none" w="sm" len="sm"/>
            <a:tailEnd type="none" w="sm" len="sm"/>
          </a:ln>
        </p:spPr>
        <p:txBody>
          <a:bodyPr spcFirstLastPara="1" wrap="square" lIns="121900" tIns="121900" rIns="121900" bIns="121900" anchor="ctr" anchorCtr="0">
            <a:noAutofit/>
          </a:bodyPr>
          <a:lstStyle/>
          <a:p>
            <a:pPr algn="r"/>
            <a:r>
              <a:rPr lang="en-GB" sz="1333">
                <a:solidFill>
                  <a:srgbClr val="FFFFFF"/>
                </a:solidFill>
                <a:latin typeface="Trebuchet MS"/>
                <a:ea typeface="Trebuchet MS"/>
                <a:cs typeface="Trebuchet MS"/>
                <a:sym typeface="Trebuchet MS"/>
              </a:rPr>
              <a:t>Average Mark-up</a:t>
            </a:r>
            <a:r>
              <a:rPr lang="en-GB" sz="2400">
                <a:solidFill>
                  <a:srgbClr val="FFFFFF"/>
                </a:solidFill>
                <a:latin typeface="Trebuchet MS"/>
                <a:ea typeface="Trebuchet MS"/>
                <a:cs typeface="Trebuchet MS"/>
                <a:sym typeface="Trebuchet MS"/>
              </a:rPr>
              <a:t> </a:t>
            </a:r>
            <a:endParaRPr sz="2400">
              <a:solidFill>
                <a:srgbClr val="FFFFFF"/>
              </a:solidFill>
              <a:latin typeface="Trebuchet MS"/>
              <a:ea typeface="Trebuchet MS"/>
              <a:cs typeface="Trebuchet MS"/>
              <a:sym typeface="Trebuchet MS"/>
            </a:endParaRPr>
          </a:p>
          <a:p>
            <a:pPr algn="r"/>
            <a:r>
              <a:rPr lang="en-GB" sz="2400" b="1">
                <a:solidFill>
                  <a:srgbClr val="FFFFFF"/>
                </a:solidFill>
                <a:latin typeface="Trebuchet MS"/>
                <a:ea typeface="Trebuchet MS"/>
                <a:cs typeface="Trebuchet MS"/>
                <a:sym typeface="Trebuchet MS"/>
              </a:rPr>
              <a:t>29%</a:t>
            </a:r>
            <a:endParaRPr sz="2400" b="1">
              <a:solidFill>
                <a:srgbClr val="FFFFFF"/>
              </a:solidFill>
              <a:latin typeface="Trebuchet MS"/>
              <a:ea typeface="Trebuchet MS"/>
              <a:cs typeface="Trebuchet MS"/>
              <a:sym typeface="Trebuchet MS"/>
            </a:endParaRPr>
          </a:p>
        </p:txBody>
      </p:sp>
      <p:sp>
        <p:nvSpPr>
          <p:cNvPr id="138" name="Google Shape;138;p27"/>
          <p:cNvSpPr/>
          <p:nvPr/>
        </p:nvSpPr>
        <p:spPr>
          <a:xfrm>
            <a:off x="9963867" y="1043500"/>
            <a:ext cx="2172800" cy="1064000"/>
          </a:xfrm>
          <a:prstGeom prst="rect">
            <a:avLst/>
          </a:prstGeom>
          <a:solidFill>
            <a:srgbClr val="B61A57"/>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lgn="r"/>
            <a:r>
              <a:rPr lang="en-GB" sz="1200">
                <a:solidFill>
                  <a:srgbClr val="FFFFFF"/>
                </a:solidFill>
                <a:latin typeface="Trebuchet MS"/>
                <a:ea typeface="Trebuchet MS"/>
                <a:cs typeface="Trebuchet MS"/>
                <a:sym typeface="Trebuchet MS"/>
              </a:rPr>
              <a:t>Total Evidenced Spend</a:t>
            </a:r>
            <a:endParaRPr sz="1200">
              <a:solidFill>
                <a:srgbClr val="FFFFFF"/>
              </a:solidFill>
              <a:latin typeface="Trebuchet MS"/>
              <a:ea typeface="Trebuchet MS"/>
              <a:cs typeface="Trebuchet MS"/>
              <a:sym typeface="Trebuchet MS"/>
            </a:endParaRPr>
          </a:p>
          <a:p>
            <a:pPr algn="r"/>
            <a:endParaRPr sz="1200" b="1">
              <a:solidFill>
                <a:srgbClr val="FFFFFF"/>
              </a:solidFill>
              <a:latin typeface="Trebuchet MS"/>
              <a:ea typeface="Trebuchet MS"/>
              <a:cs typeface="Trebuchet MS"/>
              <a:sym typeface="Trebuchet MS"/>
            </a:endParaRPr>
          </a:p>
          <a:p>
            <a:pPr algn="r"/>
            <a:r>
              <a:rPr lang="en-GB" sz="2400" b="1">
                <a:solidFill>
                  <a:srgbClr val="FFFFFF"/>
                </a:solidFill>
                <a:latin typeface="Trebuchet MS"/>
                <a:ea typeface="Trebuchet MS"/>
                <a:cs typeface="Trebuchet MS"/>
                <a:sym typeface="Trebuchet MS"/>
              </a:rPr>
              <a:t>£3.48m</a:t>
            </a:r>
            <a:endParaRPr sz="2400" b="1">
              <a:solidFill>
                <a:srgbClr val="FFFFFF"/>
              </a:solidFill>
              <a:latin typeface="Trebuchet MS"/>
              <a:ea typeface="Trebuchet MS"/>
              <a:cs typeface="Trebuchet MS"/>
              <a:sym typeface="Trebuchet MS"/>
            </a:endParaRPr>
          </a:p>
        </p:txBody>
      </p:sp>
      <p:sp>
        <p:nvSpPr>
          <p:cNvPr id="139" name="Google Shape;139;p27"/>
          <p:cNvSpPr/>
          <p:nvPr/>
        </p:nvSpPr>
        <p:spPr>
          <a:xfrm>
            <a:off x="9979667" y="3279767"/>
            <a:ext cx="2141200" cy="1026400"/>
          </a:xfrm>
          <a:prstGeom prst="rect">
            <a:avLst/>
          </a:prstGeom>
          <a:solidFill>
            <a:srgbClr val="B61A57"/>
          </a:solidFill>
          <a:ln w="9525" cap="flat" cmpd="sng">
            <a:solidFill>
              <a:srgbClr val="B61A57"/>
            </a:solidFill>
            <a:prstDash val="solid"/>
            <a:round/>
            <a:headEnd type="none" w="sm" len="sm"/>
            <a:tailEnd type="none" w="sm" len="sm"/>
          </a:ln>
        </p:spPr>
        <p:txBody>
          <a:bodyPr spcFirstLastPara="1" wrap="square" lIns="121900" tIns="121900" rIns="121900" bIns="121900" anchor="ctr" anchorCtr="0">
            <a:noAutofit/>
          </a:bodyPr>
          <a:lstStyle/>
          <a:p>
            <a:pPr algn="r"/>
            <a:r>
              <a:rPr lang="en-GB" sz="1200">
                <a:solidFill>
                  <a:srgbClr val="FFFFFF"/>
                </a:solidFill>
                <a:latin typeface="Trebuchet MS"/>
                <a:ea typeface="Trebuchet MS"/>
                <a:cs typeface="Trebuchet MS"/>
                <a:sym typeface="Trebuchet MS"/>
              </a:rPr>
              <a:t>Total Spend Jan 20</a:t>
            </a:r>
            <a:endParaRPr sz="1200">
              <a:solidFill>
                <a:srgbClr val="FFFFFF"/>
              </a:solidFill>
              <a:latin typeface="Trebuchet MS"/>
              <a:ea typeface="Trebuchet MS"/>
              <a:cs typeface="Trebuchet MS"/>
              <a:sym typeface="Trebuchet MS"/>
            </a:endParaRPr>
          </a:p>
          <a:p>
            <a:pPr algn="r"/>
            <a:endParaRPr sz="1200" b="1">
              <a:solidFill>
                <a:srgbClr val="FFFFFF"/>
              </a:solidFill>
              <a:latin typeface="Trebuchet MS"/>
              <a:ea typeface="Trebuchet MS"/>
              <a:cs typeface="Trebuchet MS"/>
              <a:sym typeface="Trebuchet MS"/>
            </a:endParaRPr>
          </a:p>
          <a:p>
            <a:pPr algn="r"/>
            <a:r>
              <a:rPr lang="en-GB" sz="2400" b="1">
                <a:solidFill>
                  <a:srgbClr val="FFFFFF"/>
                </a:solidFill>
                <a:latin typeface="Trebuchet MS"/>
                <a:ea typeface="Trebuchet MS"/>
                <a:cs typeface="Trebuchet MS"/>
                <a:sym typeface="Trebuchet MS"/>
              </a:rPr>
              <a:t>£475k</a:t>
            </a:r>
            <a:endParaRPr sz="2400" b="1">
              <a:solidFill>
                <a:srgbClr val="FFFFFF"/>
              </a:solidFill>
              <a:latin typeface="Trebuchet MS"/>
              <a:ea typeface="Trebuchet MS"/>
              <a:cs typeface="Trebuchet MS"/>
              <a:sym typeface="Trebuchet MS"/>
            </a:endParaRPr>
          </a:p>
        </p:txBody>
      </p:sp>
      <p:sp>
        <p:nvSpPr>
          <p:cNvPr id="140" name="Google Shape;140;p27"/>
          <p:cNvSpPr/>
          <p:nvPr/>
        </p:nvSpPr>
        <p:spPr>
          <a:xfrm>
            <a:off x="92933" y="3197400"/>
            <a:ext cx="1501600" cy="901600"/>
          </a:xfrm>
          <a:prstGeom prst="rect">
            <a:avLst/>
          </a:prstGeom>
          <a:solidFill>
            <a:srgbClr val="B61A57"/>
          </a:solidFill>
          <a:ln w="9525" cap="flat" cmpd="sng">
            <a:solidFill>
              <a:srgbClr val="B61A57"/>
            </a:solidFill>
            <a:prstDash val="solid"/>
            <a:round/>
            <a:headEnd type="none" w="sm" len="sm"/>
            <a:tailEnd type="none" w="sm" len="sm"/>
          </a:ln>
        </p:spPr>
        <p:txBody>
          <a:bodyPr spcFirstLastPara="1" wrap="square" lIns="121900" tIns="121900" rIns="121900" bIns="121900" anchor="t" anchorCtr="0">
            <a:noAutofit/>
          </a:bodyPr>
          <a:lstStyle/>
          <a:p>
            <a:r>
              <a:rPr lang="en-GB" sz="1200">
                <a:solidFill>
                  <a:srgbClr val="FFFFFF"/>
                </a:solidFill>
                <a:latin typeface="Trebuchet MS"/>
                <a:ea typeface="Trebuchet MS"/>
                <a:cs typeface="Trebuchet MS"/>
                <a:sym typeface="Trebuchet MS"/>
              </a:rPr>
              <a:t>Total Placements</a:t>
            </a:r>
            <a:endParaRPr sz="1200">
              <a:solidFill>
                <a:srgbClr val="FFFFFF"/>
              </a:solidFill>
              <a:latin typeface="Trebuchet MS"/>
              <a:ea typeface="Trebuchet MS"/>
              <a:cs typeface="Trebuchet MS"/>
              <a:sym typeface="Trebuchet MS"/>
            </a:endParaRPr>
          </a:p>
          <a:p>
            <a:r>
              <a:rPr lang="en-GB" sz="3200">
                <a:solidFill>
                  <a:srgbClr val="FFFFFF"/>
                </a:solidFill>
                <a:latin typeface="Trebuchet MS"/>
                <a:ea typeface="Trebuchet MS"/>
                <a:cs typeface="Trebuchet MS"/>
                <a:sym typeface="Trebuchet MS"/>
              </a:rPr>
              <a:t>13,087</a:t>
            </a:r>
            <a:endParaRPr sz="3200">
              <a:solidFill>
                <a:srgbClr val="FFFFFF"/>
              </a:solidFill>
              <a:latin typeface="Trebuchet MS"/>
              <a:ea typeface="Trebuchet MS"/>
              <a:cs typeface="Trebuchet MS"/>
              <a:sym typeface="Trebuchet MS"/>
            </a:endParaRPr>
          </a:p>
        </p:txBody>
      </p:sp>
      <p:sp>
        <p:nvSpPr>
          <p:cNvPr id="141" name="Google Shape;141;p27"/>
          <p:cNvSpPr txBox="1"/>
          <p:nvPr/>
        </p:nvSpPr>
        <p:spPr>
          <a:xfrm>
            <a:off x="5771467" y="5373300"/>
            <a:ext cx="1376400" cy="524800"/>
          </a:xfrm>
          <a:prstGeom prst="rect">
            <a:avLst/>
          </a:prstGeom>
          <a:noFill/>
          <a:ln>
            <a:noFill/>
          </a:ln>
        </p:spPr>
        <p:txBody>
          <a:bodyPr spcFirstLastPara="1" wrap="square" lIns="121900" tIns="121900" rIns="121900" bIns="121900" anchor="t" anchorCtr="0">
            <a:noAutofit/>
          </a:bodyPr>
          <a:lstStyle/>
          <a:p>
            <a:r>
              <a:rPr lang="en-GB" sz="1600" b="1">
                <a:solidFill>
                  <a:srgbClr val="073763"/>
                </a:solidFill>
                <a:latin typeface="Trebuchet MS"/>
                <a:ea typeface="Trebuchet MS"/>
                <a:cs typeface="Trebuchet MS"/>
                <a:sym typeface="Trebuchet MS"/>
              </a:rPr>
              <a:t>FY Spend</a:t>
            </a:r>
            <a:endParaRPr sz="1600" b="1">
              <a:solidFill>
                <a:srgbClr val="073763"/>
              </a:solidFill>
              <a:latin typeface="Trebuchet MS"/>
              <a:ea typeface="Trebuchet MS"/>
              <a:cs typeface="Trebuchet MS"/>
              <a:sym typeface="Trebuchet MS"/>
            </a:endParaRPr>
          </a:p>
        </p:txBody>
      </p:sp>
      <p:sp>
        <p:nvSpPr>
          <p:cNvPr id="142" name="Google Shape;142;p27"/>
          <p:cNvSpPr/>
          <p:nvPr/>
        </p:nvSpPr>
        <p:spPr>
          <a:xfrm>
            <a:off x="9979667" y="2180433"/>
            <a:ext cx="2141200" cy="1026400"/>
          </a:xfrm>
          <a:prstGeom prst="rect">
            <a:avLst/>
          </a:prstGeom>
          <a:solidFill>
            <a:srgbClr val="B61A57"/>
          </a:solidFill>
          <a:ln w="9525" cap="flat" cmpd="sng">
            <a:solidFill>
              <a:srgbClr val="B61A57"/>
            </a:solidFill>
            <a:prstDash val="solid"/>
            <a:round/>
            <a:headEnd type="none" w="sm" len="sm"/>
            <a:tailEnd type="none" w="sm" len="sm"/>
          </a:ln>
        </p:spPr>
        <p:txBody>
          <a:bodyPr spcFirstLastPara="1" wrap="square" lIns="121900" tIns="121900" rIns="121900" bIns="121900" anchor="ctr" anchorCtr="0">
            <a:noAutofit/>
          </a:bodyPr>
          <a:lstStyle/>
          <a:p>
            <a:pPr algn="r"/>
            <a:r>
              <a:rPr lang="en-GB" sz="1200">
                <a:solidFill>
                  <a:srgbClr val="FFFFFF"/>
                </a:solidFill>
                <a:latin typeface="Trebuchet MS"/>
                <a:ea typeface="Trebuchet MS"/>
                <a:cs typeface="Trebuchet MS"/>
                <a:sym typeface="Trebuchet MS"/>
              </a:rPr>
              <a:t>Total FY Spend</a:t>
            </a:r>
            <a:endParaRPr sz="1200">
              <a:solidFill>
                <a:srgbClr val="FFFFFF"/>
              </a:solidFill>
              <a:latin typeface="Trebuchet MS"/>
              <a:ea typeface="Trebuchet MS"/>
              <a:cs typeface="Trebuchet MS"/>
              <a:sym typeface="Trebuchet MS"/>
            </a:endParaRPr>
          </a:p>
          <a:p>
            <a:pPr algn="r"/>
            <a:endParaRPr sz="1200" b="1">
              <a:solidFill>
                <a:srgbClr val="FFFFFF"/>
              </a:solidFill>
              <a:latin typeface="Trebuchet MS"/>
              <a:ea typeface="Trebuchet MS"/>
              <a:cs typeface="Trebuchet MS"/>
              <a:sym typeface="Trebuchet MS"/>
            </a:endParaRPr>
          </a:p>
          <a:p>
            <a:pPr algn="r"/>
            <a:r>
              <a:rPr lang="en-GB" sz="2400" b="1">
                <a:solidFill>
                  <a:srgbClr val="FFFFFF"/>
                </a:solidFill>
                <a:latin typeface="Trebuchet MS"/>
                <a:ea typeface="Trebuchet MS"/>
                <a:cs typeface="Trebuchet MS"/>
                <a:sym typeface="Trebuchet MS"/>
              </a:rPr>
              <a:t>£2.48m</a:t>
            </a:r>
            <a:endParaRPr sz="2400" b="1">
              <a:solidFill>
                <a:srgbClr val="FFFFF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826667" y="1001536"/>
            <a:ext cx="10927600" cy="843200"/>
          </a:xfrm>
          <a:prstGeom prst="rect">
            <a:avLst/>
          </a:prstGeom>
        </p:spPr>
        <p:txBody>
          <a:bodyPr spcFirstLastPara="1" vert="horz" wrap="square" lIns="121900" tIns="121900" rIns="121900" bIns="121900" rtlCol="0" anchor="t" anchorCtr="0">
            <a:noAutofit/>
          </a:bodyPr>
          <a:lstStyle/>
          <a:p>
            <a:r>
              <a:rPr lang="en-GB">
                <a:latin typeface="Trebuchet MS"/>
                <a:ea typeface="Trebuchet MS"/>
                <a:cs typeface="Trebuchet MS"/>
                <a:sym typeface="Trebuchet MS"/>
              </a:rPr>
              <a:t>Extension &amp; Improvements</a:t>
            </a:r>
            <a:endParaRPr>
              <a:latin typeface="Trebuchet MS"/>
              <a:ea typeface="Trebuchet MS"/>
              <a:cs typeface="Trebuchet MS"/>
              <a:sym typeface="Trebuchet MS"/>
            </a:endParaRPr>
          </a:p>
        </p:txBody>
      </p:sp>
      <p:sp>
        <p:nvSpPr>
          <p:cNvPr id="148" name="Google Shape;148;p28"/>
          <p:cNvSpPr txBox="1"/>
          <p:nvPr/>
        </p:nvSpPr>
        <p:spPr>
          <a:xfrm>
            <a:off x="245519" y="1844736"/>
            <a:ext cx="9062000" cy="47076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Font typeface="Trebuchet MS"/>
              <a:buChar char="●"/>
            </a:pPr>
            <a:r>
              <a:rPr lang="en-GB" sz="2400" dirty="0">
                <a:solidFill>
                  <a:srgbClr val="FFFFFF"/>
                </a:solidFill>
                <a:latin typeface="Trebuchet MS"/>
                <a:ea typeface="Trebuchet MS"/>
                <a:cs typeface="Trebuchet MS"/>
                <a:sym typeface="Trebuchet MS"/>
              </a:rPr>
              <a:t>Framework extension approved for further two years; extension documentation will be sent out to framework suppliers in due course</a:t>
            </a:r>
          </a:p>
          <a:p>
            <a:pPr marL="609585" indent="-457189">
              <a:buClr>
                <a:srgbClr val="FFFFFF"/>
              </a:buClr>
              <a:buSzPts val="1800"/>
              <a:buFont typeface="Trebuchet MS"/>
              <a:buChar char="●"/>
            </a:pPr>
            <a:endParaRPr sz="2400" dirty="0">
              <a:solidFill>
                <a:srgbClr val="FFFFFF"/>
              </a:solidFill>
              <a:latin typeface="Trebuchet MS"/>
              <a:ea typeface="Trebuchet MS"/>
              <a:cs typeface="Trebuchet MS"/>
              <a:sym typeface="Trebuchet MS"/>
            </a:endParaRPr>
          </a:p>
          <a:p>
            <a:pPr marL="609585" indent="-457189">
              <a:buClr>
                <a:srgbClr val="FFFFFF"/>
              </a:buClr>
              <a:buSzPts val="1800"/>
              <a:buFont typeface="Trebuchet MS"/>
              <a:buChar char="●"/>
            </a:pPr>
            <a:r>
              <a:rPr lang="en-GB" sz="2400" dirty="0">
                <a:solidFill>
                  <a:srgbClr val="FFFFFF"/>
                </a:solidFill>
                <a:latin typeface="Trebuchet MS"/>
                <a:ea typeface="Trebuchet MS"/>
                <a:cs typeface="Trebuchet MS"/>
                <a:sym typeface="Trebuchet MS"/>
              </a:rPr>
              <a:t>We offer regular framework supplier meetings, with a calendar established to support future planning</a:t>
            </a:r>
          </a:p>
          <a:p>
            <a:pPr marL="609585" indent="-457189">
              <a:buClr>
                <a:srgbClr val="FFFFFF"/>
              </a:buClr>
              <a:buSzPts val="1800"/>
              <a:buFont typeface="Trebuchet MS"/>
              <a:buChar char="●"/>
            </a:pPr>
            <a:endParaRPr sz="2400" dirty="0">
              <a:solidFill>
                <a:srgbClr val="FFFFFF"/>
              </a:solidFill>
              <a:latin typeface="Trebuchet MS"/>
              <a:ea typeface="Trebuchet MS"/>
              <a:cs typeface="Trebuchet MS"/>
              <a:sym typeface="Trebuchet MS"/>
            </a:endParaRPr>
          </a:p>
          <a:p>
            <a:pPr marL="609585" indent="-457189">
              <a:buClr>
                <a:srgbClr val="FFFFFF"/>
              </a:buClr>
              <a:buSzPts val="1800"/>
              <a:buFont typeface="Trebuchet MS"/>
              <a:buChar char="●"/>
            </a:pPr>
            <a:r>
              <a:rPr lang="en-GB" sz="2400" dirty="0">
                <a:solidFill>
                  <a:srgbClr val="FFFFFF"/>
                </a:solidFill>
                <a:latin typeface="Trebuchet MS"/>
                <a:ea typeface="Trebuchet MS"/>
                <a:cs typeface="Trebuchet MS"/>
                <a:sym typeface="Trebuchet MS"/>
              </a:rPr>
              <a:t>Increased resource on the Supply Teachers team, with a new Strategic Lead to begin on 23rd March</a:t>
            </a:r>
          </a:p>
          <a:p>
            <a:pPr marL="609585" indent="-457189">
              <a:buClr>
                <a:srgbClr val="FFFFFF"/>
              </a:buClr>
              <a:buSzPts val="1800"/>
              <a:buFont typeface="Trebuchet MS"/>
              <a:buChar char="●"/>
            </a:pPr>
            <a:endParaRPr lang="en-GB" sz="2400" dirty="0">
              <a:solidFill>
                <a:srgbClr val="FFFFFF"/>
              </a:solidFill>
              <a:latin typeface="Trebuchet MS"/>
              <a:ea typeface="Trebuchet MS"/>
              <a:cs typeface="Trebuchet MS"/>
              <a:sym typeface="Trebuchet MS"/>
            </a:endParaRPr>
          </a:p>
          <a:p>
            <a:pPr marL="609585" indent="-457189">
              <a:buClr>
                <a:srgbClr val="FFFFFF"/>
              </a:buClr>
              <a:buSzPts val="1800"/>
              <a:buFont typeface="Trebuchet MS"/>
              <a:buChar char="●"/>
            </a:pPr>
            <a:r>
              <a:rPr lang="en-GB" sz="2400" dirty="0">
                <a:solidFill>
                  <a:srgbClr val="FFFFFF"/>
                </a:solidFill>
                <a:latin typeface="Trebuchet MS"/>
                <a:ea typeface="Trebuchet MS"/>
                <a:cs typeface="Trebuchet MS"/>
                <a:sym typeface="Trebuchet MS"/>
              </a:rPr>
              <a:t>Dedicated team within </a:t>
            </a:r>
            <a:r>
              <a:rPr lang="en-GB" sz="2400" dirty="0" err="1">
                <a:solidFill>
                  <a:srgbClr val="FFFFFF"/>
                </a:solidFill>
                <a:latin typeface="Trebuchet MS"/>
                <a:ea typeface="Trebuchet MS"/>
                <a:cs typeface="Trebuchet MS"/>
                <a:sym typeface="Trebuchet MS"/>
              </a:rPr>
              <a:t>DfE</a:t>
            </a:r>
            <a:endParaRPr lang="en-GB" sz="2400" dirty="0">
              <a:solidFill>
                <a:srgbClr val="FFFFFF"/>
              </a:solidFill>
              <a:latin typeface="Trebuchet MS"/>
              <a:ea typeface="Trebuchet MS"/>
              <a:cs typeface="Trebuchet MS"/>
              <a:sym typeface="Trebuchet MS"/>
            </a:endParaRPr>
          </a:p>
          <a:p>
            <a:pPr marL="609585" indent="-457189">
              <a:buClr>
                <a:srgbClr val="FFFFFF"/>
              </a:buClr>
              <a:buSzPts val="1800"/>
              <a:buFont typeface="Trebuchet MS"/>
              <a:buChar char="●"/>
            </a:pPr>
            <a:endParaRPr sz="2400" dirty="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853000" y="802967"/>
            <a:ext cx="4024800" cy="843200"/>
          </a:xfrm>
          <a:prstGeom prst="rect">
            <a:avLst/>
          </a:prstGeom>
        </p:spPr>
        <p:txBody>
          <a:bodyPr spcFirstLastPara="1" vert="horz" wrap="square" lIns="121900" tIns="121900" rIns="121900" bIns="121900" rtlCol="0" anchor="t" anchorCtr="0">
            <a:noAutofit/>
          </a:bodyPr>
          <a:lstStyle/>
          <a:p>
            <a:r>
              <a:rPr lang="en-GB" dirty="0">
                <a:solidFill>
                  <a:schemeClr val="tx1"/>
                </a:solidFill>
                <a:latin typeface="Trebuchet MS"/>
                <a:ea typeface="Trebuchet MS"/>
                <a:cs typeface="Trebuchet MS"/>
                <a:sym typeface="Trebuchet MS"/>
              </a:rPr>
              <a:t>Marketing &amp; Events</a:t>
            </a:r>
            <a:endParaRPr dirty="0">
              <a:solidFill>
                <a:schemeClr val="tx1"/>
              </a:solidFill>
              <a:latin typeface="Trebuchet MS"/>
              <a:ea typeface="Trebuchet MS"/>
              <a:cs typeface="Trebuchet MS"/>
              <a:sym typeface="Trebuchet MS"/>
            </a:endParaRPr>
          </a:p>
        </p:txBody>
      </p:sp>
      <p:sp>
        <p:nvSpPr>
          <p:cNvPr id="154" name="Google Shape;154;p29"/>
          <p:cNvSpPr txBox="1"/>
          <p:nvPr/>
        </p:nvSpPr>
        <p:spPr>
          <a:xfrm>
            <a:off x="0" y="1913473"/>
            <a:ext cx="8155200" cy="4044800"/>
          </a:xfrm>
          <a:prstGeom prst="rect">
            <a:avLst/>
          </a:prstGeom>
          <a:noFill/>
          <a:ln>
            <a:noFill/>
          </a:ln>
        </p:spPr>
        <p:txBody>
          <a:bodyPr spcFirstLastPara="1" wrap="square" lIns="121900" tIns="121900" rIns="121900" bIns="121900" anchor="t" anchorCtr="0">
            <a:noAutofit/>
          </a:bodyPr>
          <a:lstStyle/>
          <a:p>
            <a:pPr marL="609585" indent="-491054">
              <a:buSzPts val="2200"/>
              <a:buFont typeface="Trebuchet MS"/>
              <a:buChar char="●"/>
            </a:pPr>
            <a:r>
              <a:rPr lang="en-GB" sz="2400" dirty="0">
                <a:latin typeface="Trebuchet MS"/>
                <a:ea typeface="Trebuchet MS"/>
                <a:cs typeface="Trebuchet MS"/>
                <a:sym typeface="Trebuchet MS"/>
              </a:rPr>
              <a:t>We are running monthly mailers, e-shots and Social Media campaigns with different themes and guides</a:t>
            </a:r>
          </a:p>
          <a:p>
            <a:pPr marL="118530">
              <a:buSzPts val="2200"/>
            </a:pPr>
            <a:r>
              <a:rPr lang="en-GB" sz="2400" dirty="0">
                <a:latin typeface="Trebuchet MS"/>
                <a:ea typeface="Trebuchet MS"/>
                <a:cs typeface="Trebuchet MS"/>
                <a:sym typeface="Trebuchet MS"/>
              </a:rPr>
              <a:t> </a:t>
            </a:r>
          </a:p>
          <a:p>
            <a:pPr marL="609585" indent="-491054">
              <a:buSzPts val="2200"/>
              <a:buFont typeface="Trebuchet MS"/>
              <a:buChar char="●"/>
            </a:pPr>
            <a:r>
              <a:rPr lang="en-GB" sz="2400" dirty="0">
                <a:latin typeface="Trebuchet MS"/>
                <a:ea typeface="Trebuchet MS"/>
                <a:cs typeface="Trebuchet MS"/>
                <a:sym typeface="Trebuchet MS"/>
              </a:rPr>
              <a:t>We encourage you to use the material we’ve produced to help explain the framework to customers</a:t>
            </a:r>
          </a:p>
          <a:p>
            <a:pPr marL="609585" indent="-491054">
              <a:buSzPts val="2200"/>
              <a:buFont typeface="Trebuchet MS"/>
              <a:buChar char="●"/>
            </a:pPr>
            <a:endParaRPr lang="en-GB" sz="2400" dirty="0">
              <a:latin typeface="Trebuchet MS"/>
              <a:ea typeface="Trebuchet MS"/>
              <a:cs typeface="Trebuchet MS"/>
              <a:sym typeface="Trebuchet MS"/>
            </a:endParaRPr>
          </a:p>
          <a:p>
            <a:pPr marL="609585" indent="-491054">
              <a:buSzPts val="2200"/>
              <a:buFont typeface="Trebuchet MS"/>
              <a:buChar char="●"/>
            </a:pPr>
            <a:r>
              <a:rPr lang="en-GB" sz="2400" dirty="0">
                <a:latin typeface="Trebuchet MS"/>
                <a:ea typeface="Trebuchet MS"/>
                <a:cs typeface="Trebuchet MS"/>
                <a:sym typeface="Trebuchet MS"/>
              </a:rPr>
              <a:t>Events:</a:t>
            </a:r>
          </a:p>
          <a:p>
            <a:pPr marL="118530">
              <a:buSzPts val="2200"/>
            </a:pPr>
            <a:r>
              <a:rPr lang="en-GB" sz="2400" dirty="0">
                <a:latin typeface="Trebuchet MS"/>
                <a:ea typeface="Trebuchet MS"/>
                <a:cs typeface="Trebuchet MS"/>
                <a:sym typeface="Trebuchet MS"/>
              </a:rPr>
              <a:t>     SBP Network Leaders Darlington &amp; London</a:t>
            </a:r>
          </a:p>
          <a:p>
            <a:pPr marL="118530">
              <a:buSzPts val="2200"/>
            </a:pPr>
            <a:r>
              <a:rPr lang="en-GB" sz="2400" dirty="0">
                <a:latin typeface="Trebuchet MS"/>
                <a:ea typeface="Trebuchet MS"/>
                <a:cs typeface="Trebuchet MS"/>
                <a:sym typeface="Trebuchet MS"/>
              </a:rPr>
              <a:t>     Meetings with number of MATs and Councils</a:t>
            </a:r>
          </a:p>
          <a:p>
            <a:pPr marL="118530">
              <a:buSzPts val="2200"/>
            </a:pPr>
            <a:r>
              <a:rPr lang="en-GB" sz="2400" dirty="0">
                <a:latin typeface="Trebuchet MS"/>
                <a:ea typeface="Trebuchet MS"/>
                <a:cs typeface="Trebuchet MS"/>
                <a:sym typeface="Trebuchet MS"/>
              </a:rPr>
              <a:t>     Education specific conferences/events</a:t>
            </a:r>
            <a:endParaRPr sz="2400" dirty="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609333" y="829200"/>
            <a:ext cx="5711600" cy="1115600"/>
          </a:xfrm>
          <a:prstGeom prst="rect">
            <a:avLst/>
          </a:prstGeom>
        </p:spPr>
        <p:txBody>
          <a:bodyPr spcFirstLastPara="1" vert="horz" wrap="square" lIns="121900" tIns="121900" rIns="121900" bIns="121900" rtlCol="0" anchor="t" anchorCtr="0">
            <a:noAutofit/>
          </a:bodyPr>
          <a:lstStyle/>
          <a:p>
            <a:r>
              <a:rPr lang="en-GB" dirty="0">
                <a:solidFill>
                  <a:schemeClr val="tx1"/>
                </a:solidFill>
                <a:latin typeface="Trebuchet MS"/>
                <a:ea typeface="Trebuchet MS"/>
                <a:cs typeface="Trebuchet MS"/>
                <a:sym typeface="Trebuchet MS"/>
              </a:rPr>
              <a:t>Creating Effective Partnerships</a:t>
            </a:r>
            <a:endParaRPr dirty="0">
              <a:solidFill>
                <a:schemeClr val="tx1"/>
              </a:solidFill>
              <a:latin typeface="Trebuchet MS"/>
              <a:ea typeface="Trebuchet MS"/>
              <a:cs typeface="Trebuchet MS"/>
              <a:sym typeface="Trebuchet MS"/>
            </a:endParaRPr>
          </a:p>
        </p:txBody>
      </p:sp>
      <p:sp>
        <p:nvSpPr>
          <p:cNvPr id="160" name="Google Shape;160;p30"/>
          <p:cNvSpPr txBox="1"/>
          <p:nvPr/>
        </p:nvSpPr>
        <p:spPr>
          <a:xfrm>
            <a:off x="-1" y="2056025"/>
            <a:ext cx="8445191" cy="2929809"/>
          </a:xfrm>
          <a:prstGeom prst="rect">
            <a:avLst/>
          </a:prstGeom>
          <a:noFill/>
          <a:ln>
            <a:noFill/>
          </a:ln>
        </p:spPr>
        <p:txBody>
          <a:bodyPr spcFirstLastPara="1" wrap="square" lIns="121900" tIns="121900" rIns="121900" bIns="121900" anchor="t" anchorCtr="0">
            <a:noAutofit/>
          </a:bodyPr>
          <a:lstStyle/>
          <a:p>
            <a:pPr marL="609585" indent="-457189">
              <a:buSzPts val="1800"/>
              <a:buFont typeface="Trebuchet MS"/>
              <a:buChar char="●"/>
            </a:pPr>
            <a:r>
              <a:rPr lang="en-GB" sz="2400" dirty="0">
                <a:latin typeface="Trebuchet MS"/>
                <a:ea typeface="Trebuchet MS"/>
                <a:cs typeface="Trebuchet MS"/>
                <a:sym typeface="Trebuchet MS"/>
              </a:rPr>
              <a:t>CCS are hoping to work collaboratively with suppliers to strengthen framework position within the market</a:t>
            </a:r>
          </a:p>
          <a:p>
            <a:pPr marL="152396">
              <a:buSzPts val="1800"/>
            </a:pPr>
            <a:r>
              <a:rPr lang="en-GB" sz="2400" dirty="0">
                <a:latin typeface="Trebuchet MS"/>
                <a:ea typeface="Trebuchet MS"/>
                <a:cs typeface="Trebuchet MS"/>
                <a:sym typeface="Trebuchet MS"/>
              </a:rPr>
              <a:t> </a:t>
            </a:r>
          </a:p>
          <a:p>
            <a:pPr marL="609585" indent="-457189">
              <a:buSzPts val="1800"/>
              <a:buFont typeface="Trebuchet MS"/>
              <a:buChar char="●"/>
            </a:pPr>
            <a:r>
              <a:rPr lang="en-GB" sz="2400" dirty="0">
                <a:latin typeface="Trebuchet MS"/>
                <a:ea typeface="Trebuchet MS"/>
                <a:cs typeface="Trebuchet MS"/>
                <a:sym typeface="Trebuchet MS"/>
              </a:rPr>
              <a:t>Lot 2 Master Vendor contracts being established by a number of customers, can you get involved in the Supply Chain?</a:t>
            </a:r>
          </a:p>
          <a:p>
            <a:pPr marL="152396">
              <a:buSzPts val="1800"/>
            </a:pPr>
            <a:endParaRPr lang="en-GB" sz="2400" dirty="0">
              <a:latin typeface="Trebuchet MS"/>
              <a:ea typeface="Trebuchet MS"/>
              <a:cs typeface="Trebuchet MS"/>
              <a:sym typeface="Trebuchet MS"/>
            </a:endParaRPr>
          </a:p>
          <a:p>
            <a:pPr marL="609585" indent="-457189">
              <a:buSzPts val="1800"/>
              <a:buFont typeface="Trebuchet MS"/>
              <a:buChar char="●"/>
            </a:pPr>
            <a:r>
              <a:rPr lang="en-GB" sz="2400" dirty="0">
                <a:latin typeface="Trebuchet MS"/>
                <a:ea typeface="Trebuchet MS"/>
                <a:cs typeface="Trebuchet MS"/>
                <a:sym typeface="Trebuchet MS"/>
              </a:rPr>
              <a:t>Partnerships also being established with other stakeholders, including NASUWT, NAHT, ISBL and NGA</a:t>
            </a:r>
          </a:p>
          <a:p>
            <a:pPr marL="609585" indent="-457189">
              <a:buSzPts val="1800"/>
              <a:buFont typeface="Trebuchet MS"/>
              <a:buChar char="●"/>
            </a:pPr>
            <a:endParaRPr lang="en-GB" sz="2400" dirty="0">
              <a:latin typeface="Trebuchet MS"/>
              <a:ea typeface="Trebuchet MS"/>
              <a:cs typeface="Trebuchet MS"/>
              <a:sym typeface="Trebuchet MS"/>
            </a:endParaRPr>
          </a:p>
          <a:p>
            <a:pPr marL="609585" indent="-457189">
              <a:buSzPts val="1800"/>
              <a:buFont typeface="Trebuchet MS"/>
              <a:buChar char="●"/>
            </a:pPr>
            <a:r>
              <a:rPr lang="en-GB" sz="2400" dirty="0">
                <a:latin typeface="Trebuchet MS"/>
                <a:ea typeface="Trebuchet MS"/>
                <a:cs typeface="Trebuchet MS"/>
                <a:sym typeface="Trebuchet MS"/>
              </a:rPr>
              <a:t>CCS currently working closely with other PSBOs to consider next generation Supply Teachers agreement</a:t>
            </a:r>
            <a:endParaRPr sz="2400" dirty="0">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p:nvPr/>
        </p:nvSpPr>
        <p:spPr>
          <a:xfrm>
            <a:off x="331300" y="2528000"/>
            <a:ext cx="6715200" cy="2230000"/>
          </a:xfrm>
          <a:prstGeom prst="rect">
            <a:avLst/>
          </a:prstGeom>
          <a:noFill/>
          <a:ln>
            <a:noFill/>
          </a:ln>
        </p:spPr>
        <p:txBody>
          <a:bodyPr spcFirstLastPara="1" wrap="square" lIns="121900" tIns="121900" rIns="121900" bIns="121900" anchor="t" anchorCtr="0">
            <a:noAutofit/>
          </a:bodyPr>
          <a:lstStyle/>
          <a:p>
            <a:r>
              <a:rPr lang="en-GB" sz="8000">
                <a:latin typeface="Trebuchet MS"/>
                <a:ea typeface="Trebuchet MS"/>
                <a:cs typeface="Trebuchet MS"/>
                <a:sym typeface="Trebuchet MS"/>
              </a:rPr>
              <a:t>Questions?</a:t>
            </a:r>
            <a:endParaRPr sz="80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846308-745F-49ED-BB9E-76B99C096D48}"/>
              </a:ext>
            </a:extLst>
          </p:cNvPr>
          <p:cNvSpPr>
            <a:spLocks noGrp="1"/>
          </p:cNvSpPr>
          <p:nvPr>
            <p:ph type="body" sz="quarter" idx="11"/>
          </p:nvPr>
        </p:nvSpPr>
        <p:spPr>
          <a:xfrm>
            <a:off x="1800355" y="6574279"/>
            <a:ext cx="9959087" cy="234378"/>
          </a:xfrm>
        </p:spPr>
        <p:txBody>
          <a:bodyPr>
            <a:noAutofit/>
          </a:bodyPr>
          <a:lstStyle/>
          <a:p>
            <a:r>
              <a:rPr lang="en-GB" dirty="0"/>
              <a:t>What happens now? </a:t>
            </a:r>
          </a:p>
        </p:txBody>
      </p:sp>
      <p:sp>
        <p:nvSpPr>
          <p:cNvPr id="4" name="Text Placeholder 3">
            <a:extLst>
              <a:ext uri="{FF2B5EF4-FFF2-40B4-BE49-F238E27FC236}">
                <a16:creationId xmlns:a16="http://schemas.microsoft.com/office/drawing/2014/main" id="{3EEDD31A-154E-4F75-A2E7-A9736ABFFA6E}"/>
              </a:ext>
            </a:extLst>
          </p:cNvPr>
          <p:cNvSpPr>
            <a:spLocks noGrp="1"/>
          </p:cNvSpPr>
          <p:nvPr>
            <p:ph type="body" sz="quarter" idx="12"/>
          </p:nvPr>
        </p:nvSpPr>
        <p:spPr>
          <a:xfrm>
            <a:off x="722313" y="432000"/>
            <a:ext cx="7261225" cy="564901"/>
          </a:xfrm>
        </p:spPr>
        <p:txBody>
          <a:bodyPr>
            <a:normAutofit/>
          </a:bodyPr>
          <a:lstStyle/>
          <a:p>
            <a:r>
              <a:rPr lang="en-GB" dirty="0"/>
              <a:t>Agenda</a:t>
            </a:r>
            <a:endParaRPr lang="en-GB" dirty="0">
              <a:cs typeface="Latha" panose="020B0604020202020204" pitchFamily="34" charset="0"/>
            </a:endParaRPr>
          </a:p>
        </p:txBody>
      </p:sp>
      <p:sp>
        <p:nvSpPr>
          <p:cNvPr id="6" name="Content Placeholder 2">
            <a:extLst>
              <a:ext uri="{FF2B5EF4-FFF2-40B4-BE49-F238E27FC236}">
                <a16:creationId xmlns:a16="http://schemas.microsoft.com/office/drawing/2014/main" id="{68A78E93-0630-41CD-BDD2-D4A571D1869B}"/>
              </a:ext>
            </a:extLst>
          </p:cNvPr>
          <p:cNvSpPr txBox="1">
            <a:spLocks/>
          </p:cNvSpPr>
          <p:nvPr/>
        </p:nvSpPr>
        <p:spPr>
          <a:xfrm>
            <a:off x="263158" y="1280566"/>
            <a:ext cx="11928842" cy="5010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en-GB" sz="2000" dirty="0">
                <a:solidFill>
                  <a:srgbClr val="0E113E"/>
                </a:solidFill>
                <a:cs typeface="Arial" panose="020B0604020202020204" pitchFamily="34" charset="0"/>
              </a:rPr>
              <a:t>12:30	</a:t>
            </a:r>
            <a:r>
              <a:rPr lang="en-GB" sz="2000" b="1" dirty="0">
                <a:solidFill>
                  <a:srgbClr val="0E113E"/>
                </a:solidFill>
                <a:cs typeface="Arial" panose="020B0604020202020204" pitchFamily="34" charset="0"/>
              </a:rPr>
              <a:t>Arrival</a:t>
            </a:r>
            <a:r>
              <a:rPr lang="en-GB" sz="2000" dirty="0">
                <a:solidFill>
                  <a:srgbClr val="0E113E"/>
                </a:solidFill>
                <a:cs typeface="Arial" panose="020B0604020202020204" pitchFamily="34" charset="0"/>
              </a:rPr>
              <a:t> – tea and coffee available</a:t>
            </a:r>
          </a:p>
          <a:p>
            <a:pPr marL="0" lvl="1" indent="0">
              <a:spcBef>
                <a:spcPts val="0"/>
              </a:spcBef>
              <a:buFont typeface="Arial" panose="020B0604020202020204" pitchFamily="34" charset="0"/>
              <a:buNone/>
            </a:pPr>
            <a:endParaRPr lang="en-GB" sz="2000" dirty="0">
              <a:solidFill>
                <a:srgbClr val="0E113E"/>
              </a:solidFill>
              <a:cs typeface="Arial" panose="020B0604020202020204" pitchFamily="34" charset="0"/>
            </a:endParaRPr>
          </a:p>
          <a:p>
            <a:pPr marL="0" lvl="1" indent="0">
              <a:spcBef>
                <a:spcPts val="0"/>
              </a:spcBef>
              <a:buFont typeface="Arial" panose="020B0604020202020204" pitchFamily="34" charset="0"/>
              <a:buNone/>
            </a:pPr>
            <a:r>
              <a:rPr lang="en-GB" sz="2000" dirty="0">
                <a:solidFill>
                  <a:srgbClr val="0E113E"/>
                </a:solidFill>
                <a:cs typeface="Arial" panose="020B0604020202020204" pitchFamily="34" charset="0"/>
              </a:rPr>
              <a:t>13:00	</a:t>
            </a:r>
            <a:r>
              <a:rPr lang="en-GB" sz="2000" b="1" dirty="0">
                <a:solidFill>
                  <a:srgbClr val="0E113E"/>
                </a:solidFill>
                <a:cs typeface="Arial" panose="020B0604020202020204" pitchFamily="34" charset="0"/>
              </a:rPr>
              <a:t>Meeting starts</a:t>
            </a:r>
          </a:p>
          <a:p>
            <a:pPr marL="0" lvl="1" indent="0">
              <a:spcBef>
                <a:spcPts val="0"/>
              </a:spcBef>
              <a:buNone/>
            </a:pPr>
            <a:r>
              <a:rPr lang="en-GB" sz="2000" dirty="0">
                <a:solidFill>
                  <a:srgbClr val="0E113E"/>
                </a:solidFill>
                <a:cs typeface="Arial" panose="020B0604020202020204" pitchFamily="34" charset="0"/>
              </a:rPr>
              <a:t>	</a:t>
            </a:r>
          </a:p>
          <a:p>
            <a:pPr marL="0" lvl="1" indent="0">
              <a:spcBef>
                <a:spcPts val="0"/>
              </a:spcBef>
              <a:buNone/>
            </a:pPr>
            <a:r>
              <a:rPr lang="en-GB" sz="2000" b="1" dirty="0">
                <a:solidFill>
                  <a:srgbClr val="0E113E"/>
                </a:solidFill>
                <a:cs typeface="Arial" panose="020B0604020202020204" pitchFamily="34" charset="0"/>
              </a:rPr>
              <a:t>	Labour Market trends - </a:t>
            </a:r>
            <a:r>
              <a:rPr lang="en-GB" sz="2000" dirty="0">
                <a:solidFill>
                  <a:srgbClr val="0E113E"/>
                </a:solidFill>
                <a:cs typeface="Arial" panose="020B0604020202020204" pitchFamily="34" charset="0"/>
              </a:rPr>
              <a:t>Josh Prentice, Communications and Research Officer, REC</a:t>
            </a:r>
          </a:p>
          <a:p>
            <a:pPr marL="0" lvl="1" indent="0">
              <a:spcBef>
                <a:spcPts val="0"/>
              </a:spcBef>
              <a:buNone/>
            </a:pPr>
            <a:r>
              <a:rPr lang="en-GB" sz="2000" b="1" dirty="0">
                <a:solidFill>
                  <a:srgbClr val="0E113E"/>
                </a:solidFill>
                <a:cs typeface="Arial" panose="020B0604020202020204" pitchFamily="34" charset="0"/>
              </a:rPr>
              <a:t>	</a:t>
            </a:r>
          </a:p>
          <a:p>
            <a:pPr marL="0" lvl="1" indent="0">
              <a:spcBef>
                <a:spcPts val="0"/>
              </a:spcBef>
              <a:buNone/>
            </a:pPr>
            <a:r>
              <a:rPr lang="en-GB" sz="2000" b="1" dirty="0">
                <a:solidFill>
                  <a:srgbClr val="0E113E"/>
                </a:solidFill>
                <a:cs typeface="Arial" panose="020B0604020202020204" pitchFamily="34" charset="0"/>
              </a:rPr>
              <a:t>	Update on CCS Framework </a:t>
            </a:r>
            <a:r>
              <a:rPr lang="en-GB" sz="2000" dirty="0">
                <a:solidFill>
                  <a:srgbClr val="0E113E"/>
                </a:solidFill>
                <a:cs typeface="Arial" panose="020B0604020202020204" pitchFamily="34" charset="0"/>
              </a:rPr>
              <a:t>– John Wilson, Category Lead, CCS</a:t>
            </a:r>
          </a:p>
          <a:p>
            <a:pPr marL="0" lvl="1" indent="0">
              <a:spcBef>
                <a:spcPts val="0"/>
              </a:spcBef>
              <a:buNone/>
            </a:pPr>
            <a:endParaRPr lang="en-GB" sz="2000" dirty="0">
              <a:solidFill>
                <a:srgbClr val="0E113E"/>
              </a:solidFill>
              <a:cs typeface="Arial" panose="020B0604020202020204" pitchFamily="34" charset="0"/>
            </a:endParaRPr>
          </a:p>
          <a:p>
            <a:pPr marL="0" lvl="1" indent="0">
              <a:spcBef>
                <a:spcPts val="0"/>
              </a:spcBef>
              <a:buNone/>
            </a:pPr>
            <a:r>
              <a:rPr lang="en-GB" sz="2000" dirty="0">
                <a:solidFill>
                  <a:srgbClr val="0E113E"/>
                </a:solidFill>
                <a:cs typeface="Arial" panose="020B0604020202020204" pitchFamily="34" charset="0"/>
              </a:rPr>
              <a:t>14:10	</a:t>
            </a:r>
            <a:r>
              <a:rPr lang="en-GB" sz="2000" b="1" dirty="0">
                <a:solidFill>
                  <a:srgbClr val="0E113E"/>
                </a:solidFill>
                <a:cs typeface="Arial" panose="020B0604020202020204" pitchFamily="34" charset="0"/>
              </a:rPr>
              <a:t>Coffee Break</a:t>
            </a:r>
            <a:r>
              <a:rPr lang="en-GB" sz="2000" dirty="0">
                <a:solidFill>
                  <a:srgbClr val="0E113E"/>
                </a:solidFill>
                <a:cs typeface="Arial" panose="020B0604020202020204" pitchFamily="34" charset="0"/>
              </a:rPr>
              <a:t>	</a:t>
            </a:r>
          </a:p>
          <a:p>
            <a:pPr marL="0" lvl="1" indent="0">
              <a:spcBef>
                <a:spcPts val="0"/>
              </a:spcBef>
              <a:buNone/>
            </a:pPr>
            <a:endParaRPr lang="en-GB" sz="2000" dirty="0">
              <a:solidFill>
                <a:srgbClr val="0E113E"/>
              </a:solidFill>
              <a:cs typeface="Arial" panose="020B0604020202020204" pitchFamily="34" charset="0"/>
            </a:endParaRPr>
          </a:p>
          <a:p>
            <a:pPr marL="0" lvl="1" indent="0">
              <a:spcBef>
                <a:spcPts val="0"/>
              </a:spcBef>
              <a:buNone/>
            </a:pPr>
            <a:r>
              <a:rPr lang="en-GB" sz="2000" b="1" dirty="0">
                <a:solidFill>
                  <a:srgbClr val="0E113E"/>
                </a:solidFill>
                <a:cs typeface="Arial" panose="020B0604020202020204" pitchFamily="34" charset="0"/>
              </a:rPr>
              <a:t>	Update on REC Audited and KCSIE consultation– </a:t>
            </a:r>
            <a:r>
              <a:rPr lang="en-GB" sz="2000" dirty="0">
                <a:solidFill>
                  <a:srgbClr val="0E113E"/>
                </a:solidFill>
                <a:cs typeface="Arial" panose="020B0604020202020204" pitchFamily="34" charset="0"/>
              </a:rPr>
              <a:t>Chris Russell, Policy Adviser, REC</a:t>
            </a:r>
          </a:p>
          <a:p>
            <a:pPr marL="0" lvl="1" indent="0">
              <a:spcBef>
                <a:spcPts val="0"/>
              </a:spcBef>
              <a:buFont typeface="Arial" panose="020B0604020202020204" pitchFamily="34" charset="0"/>
              <a:buNone/>
            </a:pPr>
            <a:endParaRPr lang="en-GB" sz="2000" dirty="0">
              <a:solidFill>
                <a:srgbClr val="0E113E"/>
              </a:solidFill>
              <a:cs typeface="Arial" panose="020B0604020202020204" pitchFamily="34" charset="0"/>
            </a:endParaRPr>
          </a:p>
          <a:p>
            <a:pPr marL="0" lvl="1" indent="0">
              <a:spcBef>
                <a:spcPts val="0"/>
              </a:spcBef>
              <a:buNone/>
            </a:pPr>
            <a:r>
              <a:rPr lang="en-GB" sz="2000" dirty="0">
                <a:solidFill>
                  <a:srgbClr val="0E113E"/>
                </a:solidFill>
                <a:cs typeface="Arial" panose="020B0604020202020204" pitchFamily="34" charset="0"/>
              </a:rPr>
              <a:t>	</a:t>
            </a:r>
            <a:r>
              <a:rPr lang="en-GB" sz="2000" b="1" dirty="0">
                <a:solidFill>
                  <a:srgbClr val="0E113E"/>
                </a:solidFill>
                <a:cs typeface="Arial" panose="020B0604020202020204" pitchFamily="34" charset="0"/>
              </a:rPr>
              <a:t>Update on legal changes coming in April </a:t>
            </a:r>
            <a:r>
              <a:rPr lang="en-GB" sz="2000" dirty="0">
                <a:solidFill>
                  <a:srgbClr val="0E113E"/>
                </a:solidFill>
                <a:cs typeface="Arial" panose="020B0604020202020204" pitchFamily="34" charset="0"/>
              </a:rPr>
              <a:t>– Jane O’Shea, Solicitor, REC and Bunmi Adefuye, 	Senior Solicitor, REC	</a:t>
            </a:r>
          </a:p>
          <a:p>
            <a:pPr marL="0" lvl="1" indent="0">
              <a:spcBef>
                <a:spcPts val="0"/>
              </a:spcBef>
              <a:buFont typeface="Arial" panose="020B0604020202020204" pitchFamily="34" charset="0"/>
              <a:buNone/>
            </a:pPr>
            <a:endParaRPr lang="en-GB" sz="2000" dirty="0">
              <a:solidFill>
                <a:srgbClr val="0E113E"/>
              </a:solidFill>
              <a:cs typeface="Arial" panose="020B0604020202020204" pitchFamily="34" charset="0"/>
            </a:endParaRPr>
          </a:p>
          <a:p>
            <a:pPr marL="0" lvl="1" indent="0">
              <a:spcBef>
                <a:spcPts val="0"/>
              </a:spcBef>
              <a:buFont typeface="Arial" panose="020B0604020202020204" pitchFamily="34" charset="0"/>
              <a:buNone/>
            </a:pPr>
            <a:r>
              <a:rPr lang="en-GB" sz="2000" dirty="0">
                <a:solidFill>
                  <a:srgbClr val="0E113E"/>
                </a:solidFill>
                <a:cs typeface="Arial" panose="020B0604020202020204" pitchFamily="34" charset="0"/>
              </a:rPr>
              <a:t>16:00	</a:t>
            </a:r>
            <a:r>
              <a:rPr lang="en-GB" sz="2000" b="1" dirty="0">
                <a:solidFill>
                  <a:srgbClr val="0E113E"/>
                </a:solidFill>
                <a:cs typeface="Arial" panose="020B0604020202020204" pitchFamily="34" charset="0"/>
              </a:rPr>
              <a:t>Close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659182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FA95E8-C798-4202-9271-14C40379ADB9}"/>
              </a:ext>
            </a:extLst>
          </p:cNvPr>
          <p:cNvSpPr>
            <a:spLocks noGrp="1"/>
          </p:cNvSpPr>
          <p:nvPr>
            <p:ph type="body" sz="quarter" idx="11"/>
          </p:nvPr>
        </p:nvSpPr>
        <p:spPr/>
        <p:txBody>
          <a:bodyPr/>
          <a:lstStyle/>
          <a:p>
            <a:endParaRPr lang="en-GB"/>
          </a:p>
        </p:txBody>
      </p:sp>
      <p:sp>
        <p:nvSpPr>
          <p:cNvPr id="7" name="Subtitle 2">
            <a:extLst>
              <a:ext uri="{FF2B5EF4-FFF2-40B4-BE49-F238E27FC236}">
                <a16:creationId xmlns:a16="http://schemas.microsoft.com/office/drawing/2014/main" id="{1D80354E-86E2-4ED9-916F-A591C825E35A}"/>
              </a:ext>
            </a:extLst>
          </p:cNvPr>
          <p:cNvSpPr txBox="1">
            <a:spLocks/>
          </p:cNvSpPr>
          <p:nvPr/>
        </p:nvSpPr>
        <p:spPr>
          <a:xfrm>
            <a:off x="361520" y="4158833"/>
            <a:ext cx="4687462" cy="909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t>Coffee Break</a:t>
            </a:r>
          </a:p>
        </p:txBody>
      </p:sp>
    </p:spTree>
    <p:extLst>
      <p:ext uri="{BB962C8B-B14F-4D97-AF65-F5344CB8AC3E}">
        <p14:creationId xmlns:p14="http://schemas.microsoft.com/office/powerpoint/2010/main" val="2018050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FA95E8-C798-4202-9271-14C40379ADB9}"/>
              </a:ext>
            </a:extLst>
          </p:cNvPr>
          <p:cNvSpPr>
            <a:spLocks noGrp="1"/>
          </p:cNvSpPr>
          <p:nvPr>
            <p:ph type="body" sz="quarter" idx="11"/>
          </p:nvPr>
        </p:nvSpPr>
        <p:spPr/>
        <p:txBody>
          <a:bodyPr/>
          <a:lstStyle/>
          <a:p>
            <a:endParaRPr lang="en-GB"/>
          </a:p>
        </p:txBody>
      </p:sp>
      <p:sp>
        <p:nvSpPr>
          <p:cNvPr id="7" name="Subtitle 2">
            <a:extLst>
              <a:ext uri="{FF2B5EF4-FFF2-40B4-BE49-F238E27FC236}">
                <a16:creationId xmlns:a16="http://schemas.microsoft.com/office/drawing/2014/main" id="{1D80354E-86E2-4ED9-916F-A591C825E35A}"/>
              </a:ext>
            </a:extLst>
          </p:cNvPr>
          <p:cNvSpPr txBox="1">
            <a:spLocks/>
          </p:cNvSpPr>
          <p:nvPr/>
        </p:nvSpPr>
        <p:spPr>
          <a:xfrm>
            <a:off x="127134" y="3249272"/>
            <a:ext cx="4687462" cy="9095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None/>
              <a:defRPr/>
            </a:pPr>
            <a:r>
              <a:rPr lang="en-GB" sz="4400" b="1" dirty="0">
                <a:solidFill>
                  <a:prstClr val="white"/>
                </a:solidFill>
                <a:ea typeface="Lato" panose="020F0502020204030203" pitchFamily="34" charset="0"/>
                <a:cs typeface="Lato" panose="020F0502020204030203" pitchFamily="34" charset="0"/>
              </a:rPr>
              <a:t>Update on REC Audited and KCSIE consultation</a:t>
            </a:r>
            <a:endParaRPr kumimoji="0" lang="en-GB" sz="4400" b="1" i="0" u="none" strike="noStrike" kern="1200" cap="none" spc="0" normalizeH="0" baseline="0" noProof="0" dirty="0">
              <a:ln>
                <a:noFill/>
              </a:ln>
              <a:solidFill>
                <a:prstClr val="white"/>
              </a:solidFill>
              <a:effectLst/>
              <a:uLnTx/>
              <a:uFillTx/>
              <a:ea typeface="Lato" panose="020F0502020204030203" pitchFamily="34" charset="0"/>
              <a:cs typeface="Lato" panose="020F0502020204030203" pitchFamily="34" charset="0"/>
            </a:endParaRPr>
          </a:p>
        </p:txBody>
      </p:sp>
      <p:sp>
        <p:nvSpPr>
          <p:cNvPr id="8" name="Subtitle 2">
            <a:extLst>
              <a:ext uri="{FF2B5EF4-FFF2-40B4-BE49-F238E27FC236}">
                <a16:creationId xmlns:a16="http://schemas.microsoft.com/office/drawing/2014/main" id="{9A78DB0E-F5CE-4D5A-B0C2-00FF5CEA2DE7}"/>
              </a:ext>
            </a:extLst>
          </p:cNvPr>
          <p:cNvSpPr txBox="1">
            <a:spLocks/>
          </p:cNvSpPr>
          <p:nvPr/>
        </p:nvSpPr>
        <p:spPr>
          <a:xfrm>
            <a:off x="6231396" y="4158833"/>
            <a:ext cx="4111246" cy="25473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5974D4"/>
                </a:solidFill>
                <a:effectLst/>
                <a:uLnTx/>
                <a:uFillTx/>
                <a:ea typeface="Lato" panose="020F0502020204030203" pitchFamily="34" charset="0"/>
                <a:cs typeface="Lato" panose="020F0502020204030203" pitchFamily="34" charset="0"/>
              </a:rPr>
              <a:t>Chris Russell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5974D4"/>
                </a:solidFill>
                <a:effectLst/>
                <a:uLnTx/>
                <a:uFillTx/>
                <a:ea typeface="Lato" panose="020F0502020204030203" pitchFamily="34" charset="0"/>
                <a:cs typeface="Lato" panose="020F0502020204030203" pitchFamily="34" charset="0"/>
              </a:rPr>
              <a:t>Policy Adviser, REC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5974D4"/>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7720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REC Audited</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2"/>
            <a:ext cx="10269943" cy="4707286"/>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750"/>
              </a:spcBef>
              <a:spcAft>
                <a:spcPct val="0"/>
              </a:spcAft>
              <a:buClrTx/>
              <a:buSzTx/>
              <a:buNone/>
              <a:tabLst/>
              <a:defRPr/>
            </a:pPr>
            <a:r>
              <a:rPr kumimoji="0" lang="en-GB" sz="200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Key issues (as outlined by Angie)</a:t>
            </a:r>
          </a:p>
          <a:p>
            <a:pPr>
              <a:defRPr/>
            </a:pPr>
            <a:r>
              <a:rPr lang="en-GB" sz="2000" b="0" dirty="0">
                <a:solidFill>
                  <a:prstClr val="black"/>
                </a:solidFill>
                <a:latin typeface="Lato" panose="020F0502020204030203"/>
              </a:rPr>
              <a:t>Please ensure that you obtain candidates permission for REC to review their files</a:t>
            </a:r>
          </a:p>
          <a:p>
            <a:pPr>
              <a:defRPr/>
            </a:pPr>
            <a:r>
              <a:rPr lang="en-GB" sz="2000" b="0" dirty="0">
                <a:solidFill>
                  <a:prstClr val="black"/>
                </a:solidFill>
                <a:latin typeface="Lato" panose="020F0502020204030203"/>
              </a:rPr>
              <a:t>If you are on the CCS framework please ensure that you fully apply their requirements </a:t>
            </a:r>
            <a:r>
              <a:rPr lang="en-GB" sz="2000" b="0" dirty="0" err="1">
                <a:solidFill>
                  <a:prstClr val="black"/>
                </a:solidFill>
                <a:latin typeface="Lato" panose="020F0502020204030203"/>
              </a:rPr>
              <a:t>ie</a:t>
            </a:r>
            <a:r>
              <a:rPr lang="en-GB" sz="2000" b="0" dirty="0">
                <a:solidFill>
                  <a:prstClr val="black"/>
                </a:solidFill>
                <a:latin typeface="Lato" panose="020F0502020204030203"/>
              </a:rPr>
              <a:t> – manual signing and dating of documents (not electronic) and references covering two years.</a:t>
            </a:r>
          </a:p>
          <a:p>
            <a:pPr>
              <a:defRPr/>
            </a:pPr>
            <a:r>
              <a:rPr lang="en-GB" sz="2000" b="0" dirty="0">
                <a:solidFill>
                  <a:prstClr val="black"/>
                </a:solidFill>
                <a:latin typeface="Lato" panose="020F0502020204030203"/>
              </a:rPr>
              <a:t>Permission to work checks </a:t>
            </a:r>
            <a:r>
              <a:rPr lang="en-GB" sz="2000" b="0" u="sng" dirty="0">
                <a:solidFill>
                  <a:prstClr val="black"/>
                </a:solidFill>
                <a:latin typeface="Lato" panose="020F0502020204030203"/>
              </a:rPr>
              <a:t>cannot</a:t>
            </a:r>
            <a:r>
              <a:rPr lang="en-GB" sz="2000" b="0" dirty="0">
                <a:solidFill>
                  <a:prstClr val="black"/>
                </a:solidFill>
                <a:latin typeface="Lato" panose="020F0502020204030203"/>
              </a:rPr>
              <a:t> be outsourced to a third party</a:t>
            </a:r>
          </a:p>
          <a:p>
            <a:pPr>
              <a:defRPr/>
            </a:pPr>
            <a:r>
              <a:rPr lang="en-GB" sz="2000" b="0" u="sng" dirty="0">
                <a:solidFill>
                  <a:prstClr val="black"/>
                </a:solidFill>
                <a:latin typeface="Lato" panose="020F0502020204030203"/>
              </a:rPr>
              <a:t>Please support </a:t>
            </a:r>
            <a:r>
              <a:rPr lang="en-GB" sz="2000" b="0" dirty="0">
                <a:solidFill>
                  <a:prstClr val="black"/>
                </a:solidFill>
                <a:latin typeface="Lato" panose="020F0502020204030203"/>
              </a:rPr>
              <a:t>each other with supplying references – even if it’s just dates and confirmation that there were ‘no safeguarding issues’.</a:t>
            </a:r>
          </a:p>
          <a:p>
            <a:pPr>
              <a:defRPr/>
            </a:pPr>
            <a:r>
              <a:rPr lang="en-GB" sz="2000" b="0" dirty="0">
                <a:solidFill>
                  <a:prstClr val="black"/>
                </a:solidFill>
                <a:latin typeface="Lato" panose="020F0502020204030203"/>
              </a:rPr>
              <a:t>Make sure that the work-seeker is contracted with you/umbrella before you undertake work finding services.</a:t>
            </a:r>
          </a:p>
          <a:p>
            <a:pPr marL="0" marR="0" lvl="0" indent="0" algn="l" defTabSz="914400" rtl="0" eaLnBrk="1" fontAlgn="base" latinLnBrk="0" hangingPunct="1">
              <a:lnSpc>
                <a:spcPct val="90000"/>
              </a:lnSpc>
              <a:spcBef>
                <a:spcPts val="750"/>
              </a:spcBef>
              <a:spcAft>
                <a:spcPct val="0"/>
              </a:spcAft>
              <a:buClrTx/>
              <a:buSzTx/>
              <a:buNone/>
              <a:tabLst/>
              <a:defRPr/>
            </a:pPr>
            <a:endPar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endParaRPr>
          </a:p>
        </p:txBody>
      </p:sp>
    </p:spTree>
    <p:extLst>
      <p:ext uri="{BB962C8B-B14F-4D97-AF65-F5344CB8AC3E}">
        <p14:creationId xmlns:p14="http://schemas.microsoft.com/office/powerpoint/2010/main" val="166541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REC Audited</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1"/>
            <a:ext cx="10269943" cy="4851666"/>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750"/>
              </a:spcBef>
              <a:spcAft>
                <a:spcPct val="0"/>
              </a:spcAft>
              <a:buClrTx/>
              <a:buSzTx/>
              <a:buNone/>
              <a:tabLst/>
              <a:defRPr/>
            </a:pPr>
            <a:r>
              <a:rPr kumimoji="0" lang="en-GB" sz="200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Key issues (continued)</a:t>
            </a:r>
          </a:p>
          <a:p>
            <a:pPr>
              <a:defRPr/>
            </a:pPr>
            <a:r>
              <a:rPr lang="en-GB" sz="2000" b="0" dirty="0">
                <a:solidFill>
                  <a:prstClr val="black"/>
                </a:solidFill>
                <a:latin typeface="Lato" panose="020F0502020204030203"/>
              </a:rPr>
              <a:t>You must see the original DBS check and not a copy</a:t>
            </a:r>
          </a:p>
          <a:p>
            <a:pPr>
              <a:defRPr/>
            </a:pPr>
            <a:r>
              <a:rPr lang="en-GB" sz="2000" b="0" dirty="0">
                <a:solidFill>
                  <a:prstClr val="black"/>
                </a:solidFill>
                <a:latin typeface="Lato" panose="020F0502020204030203"/>
              </a:rPr>
              <a:t>Adult/child workforce DBS checks are still an issue –you need a DBS for the correct workforce. </a:t>
            </a:r>
          </a:p>
          <a:p>
            <a:pPr>
              <a:defRPr/>
            </a:pPr>
            <a:r>
              <a:rPr lang="en-GB" sz="2000" b="0" dirty="0">
                <a:solidFill>
                  <a:prstClr val="black"/>
                </a:solidFill>
                <a:latin typeface="Lato" panose="020F0502020204030203"/>
              </a:rPr>
              <a:t>If there are any convictions/cautions on a DBS you must fax/PDF it to the client</a:t>
            </a:r>
          </a:p>
          <a:p>
            <a:pPr marL="0" indent="0">
              <a:buNone/>
              <a:defRPr/>
            </a:pPr>
            <a:endParaRPr lang="en-GB" sz="2000" b="0" dirty="0">
              <a:solidFill>
                <a:prstClr val="black"/>
              </a:solidFill>
              <a:latin typeface="Lato" panose="020F0502020204030203"/>
            </a:endParaRPr>
          </a:p>
          <a:p>
            <a:pPr>
              <a:defRPr/>
            </a:pPr>
            <a:r>
              <a:rPr lang="en-GB" sz="2000" b="0" dirty="0">
                <a:solidFill>
                  <a:prstClr val="black"/>
                </a:solidFill>
                <a:latin typeface="Lato" panose="020F0502020204030203"/>
              </a:rPr>
              <a:t>New legislation </a:t>
            </a:r>
            <a:r>
              <a:rPr lang="en-GB" sz="2000" b="0" dirty="0" err="1">
                <a:solidFill>
                  <a:prstClr val="black"/>
                </a:solidFill>
                <a:latin typeface="Lato" panose="020F0502020204030203"/>
              </a:rPr>
              <a:t>ie</a:t>
            </a:r>
            <a:r>
              <a:rPr lang="en-GB" sz="2000" b="0" dirty="0">
                <a:solidFill>
                  <a:prstClr val="black"/>
                </a:solidFill>
                <a:latin typeface="Lato" panose="020F0502020204030203"/>
              </a:rPr>
              <a:t> Key Information Document will be incorporated into REC Audited.  Angie will write to all audited holders with the revised guidance notes and ask you to confirm that you have introduced this into your day to day practices.</a:t>
            </a:r>
          </a:p>
          <a:p>
            <a:pPr>
              <a:defRPr/>
            </a:pPr>
            <a:r>
              <a:rPr lang="en-GB" sz="2000" b="0" dirty="0">
                <a:solidFill>
                  <a:prstClr val="black"/>
                </a:solidFill>
                <a:latin typeface="Lato" panose="020F0502020204030203"/>
              </a:rPr>
              <a:t>Please type into Sli.do or email me on </a:t>
            </a:r>
            <a:r>
              <a:rPr lang="en-GB" sz="2000" b="0" dirty="0">
                <a:solidFill>
                  <a:prstClr val="black"/>
                </a:solidFill>
                <a:latin typeface="Lato" panose="020F0502020204030203"/>
                <a:hlinkClick r:id="rId2"/>
              </a:rPr>
              <a:t>chris.russell@rec.uk.com</a:t>
            </a:r>
            <a:r>
              <a:rPr lang="en-GB" sz="2000" b="0" dirty="0">
                <a:solidFill>
                  <a:prstClr val="black"/>
                </a:solidFill>
                <a:latin typeface="Lato" panose="020F0502020204030203"/>
              </a:rPr>
              <a:t> with any questions and we will get back to you. </a:t>
            </a:r>
          </a:p>
          <a:p>
            <a:pPr>
              <a:defRPr/>
            </a:pPr>
            <a:r>
              <a:rPr lang="en-GB" sz="2000" b="0" dirty="0">
                <a:solidFill>
                  <a:prstClr val="black"/>
                </a:solidFill>
                <a:latin typeface="Lato" panose="020F0502020204030203"/>
              </a:rPr>
              <a:t>Would a training course on REC Audited and Safeguarding be of interest?</a:t>
            </a:r>
          </a:p>
          <a:p>
            <a:pPr marL="0" marR="0" lvl="0" indent="0" algn="l" defTabSz="914400" rtl="0" eaLnBrk="1" fontAlgn="base" latinLnBrk="0" hangingPunct="1">
              <a:lnSpc>
                <a:spcPct val="90000"/>
              </a:lnSpc>
              <a:spcBef>
                <a:spcPts val="750"/>
              </a:spcBef>
              <a:spcAft>
                <a:spcPct val="0"/>
              </a:spcAft>
              <a:buClrTx/>
              <a:buSzTx/>
              <a:buNone/>
              <a:tabLst/>
              <a:defRPr/>
            </a:pPr>
            <a:endPar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endParaRPr>
          </a:p>
        </p:txBody>
      </p:sp>
    </p:spTree>
    <p:extLst>
      <p:ext uri="{BB962C8B-B14F-4D97-AF65-F5344CB8AC3E}">
        <p14:creationId xmlns:p14="http://schemas.microsoft.com/office/powerpoint/2010/main" val="3704191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KCSIE Consultation</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2"/>
            <a:ext cx="10269943" cy="4317995"/>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GB" sz="2000" b="0" dirty="0">
                <a:solidFill>
                  <a:schemeClr val="tx1"/>
                </a:solidFill>
                <a:latin typeface="Lato" panose="020F0502020204030203"/>
              </a:rPr>
              <a:t>DfE consultation on Keeping Children Safe in Education 2020 opened on 25 February and closes on 21 April.</a:t>
            </a:r>
          </a:p>
          <a:p>
            <a:pPr marL="0" indent="0">
              <a:buNone/>
              <a:defRPr/>
            </a:pPr>
            <a:endParaRPr lang="en-GB" sz="2000" b="0" dirty="0">
              <a:solidFill>
                <a:schemeClr val="tx1"/>
              </a:solidFill>
              <a:latin typeface="Lato" panose="020F0502020204030203"/>
            </a:endParaRPr>
          </a:p>
          <a:p>
            <a:pPr>
              <a:defRPr/>
            </a:pPr>
            <a:r>
              <a:rPr lang="en-GB" sz="2000" b="0" dirty="0">
                <a:solidFill>
                  <a:schemeClr val="tx1"/>
                </a:solidFill>
                <a:latin typeface="Lato" panose="020F0502020204030203"/>
              </a:rPr>
              <a:t>REC will be responding on changes suggested and would like your feedback.</a:t>
            </a:r>
          </a:p>
          <a:p>
            <a:pPr marL="0" indent="0">
              <a:buNone/>
              <a:defRPr/>
            </a:pPr>
            <a:endParaRPr lang="en-GB" sz="2000" b="0" dirty="0">
              <a:solidFill>
                <a:schemeClr val="tx1"/>
              </a:solidFill>
              <a:latin typeface="Lato" panose="020F0502020204030203"/>
            </a:endParaRPr>
          </a:p>
          <a:p>
            <a:pPr>
              <a:defRPr/>
            </a:pPr>
            <a:r>
              <a:rPr lang="en-GB" sz="2000" b="0" dirty="0">
                <a:solidFill>
                  <a:schemeClr val="tx1"/>
                </a:solidFill>
                <a:latin typeface="Lato" panose="020F0502020204030203"/>
              </a:rPr>
              <a:t>Respond directly to DFE’s consultation online </a:t>
            </a:r>
            <a:r>
              <a:rPr lang="en-GB" sz="2000" b="0" dirty="0">
                <a:latin typeface="Lato" panose="020F0502020204030203"/>
                <a:hlinkClick r:id="rId2"/>
              </a:rPr>
              <a:t>here</a:t>
            </a:r>
            <a:r>
              <a:rPr lang="en-GB" sz="2000" b="0" dirty="0">
                <a:latin typeface="Lato" panose="020F0502020204030203"/>
              </a:rPr>
              <a:t>.</a:t>
            </a:r>
          </a:p>
          <a:p>
            <a:pPr marL="0" indent="0">
              <a:buNone/>
              <a:defRPr/>
            </a:pPr>
            <a:endParaRPr lang="en-GB" sz="2000" b="0" dirty="0">
              <a:latin typeface="Lato" panose="020F0502020204030203"/>
            </a:endParaRPr>
          </a:p>
          <a:p>
            <a:pPr>
              <a:defRPr/>
            </a:pPr>
            <a:r>
              <a:rPr lang="en-GB" sz="2000" b="0" dirty="0">
                <a:solidFill>
                  <a:schemeClr val="tx1"/>
                </a:solidFill>
                <a:latin typeface="Lato" panose="020F0502020204030203"/>
              </a:rPr>
              <a:t>Or email me on </a:t>
            </a:r>
            <a:r>
              <a:rPr lang="en-GB" sz="2000" b="0" dirty="0">
                <a:latin typeface="Lato" panose="020F0502020204030203"/>
                <a:hlinkClick r:id="rId3"/>
              </a:rPr>
              <a:t>chris.russell@rec.uk.com</a:t>
            </a:r>
            <a:r>
              <a:rPr lang="en-GB" sz="2000" b="0" dirty="0">
                <a:latin typeface="Lato" panose="020F0502020204030203"/>
              </a:rPr>
              <a:t> </a:t>
            </a:r>
            <a:r>
              <a:rPr lang="en-GB" sz="2000" b="0" dirty="0">
                <a:solidFill>
                  <a:schemeClr val="tx1"/>
                </a:solidFill>
                <a:latin typeface="Lato" panose="020F0502020204030203"/>
              </a:rPr>
              <a:t>if you’d like to give us more detailed feedback.</a:t>
            </a:r>
          </a:p>
          <a:p>
            <a:pPr marL="0" indent="0">
              <a:buNone/>
              <a:defRPr/>
            </a:pPr>
            <a:endParaRPr lang="en-GB" sz="2000" b="0" dirty="0">
              <a:solidFill>
                <a:schemeClr val="tx1"/>
              </a:solidFill>
              <a:latin typeface="Lato" panose="020F0502020204030203"/>
            </a:endParaRPr>
          </a:p>
          <a:p>
            <a:pPr>
              <a:defRPr/>
            </a:pPr>
            <a:r>
              <a:rPr lang="en-GB" sz="2000" b="0" dirty="0">
                <a:solidFill>
                  <a:schemeClr val="tx1"/>
                </a:solidFill>
                <a:latin typeface="Lato" panose="020F0502020204030203"/>
              </a:rPr>
              <a:t>Once the consultation is complete and the new KCSIE is in place, we will provide a more thorough update on the changes made.</a:t>
            </a:r>
          </a:p>
        </p:txBody>
      </p:sp>
    </p:spTree>
    <p:extLst>
      <p:ext uri="{BB962C8B-B14F-4D97-AF65-F5344CB8AC3E}">
        <p14:creationId xmlns:p14="http://schemas.microsoft.com/office/powerpoint/2010/main" val="273500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KCSIE Consultation</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2"/>
            <a:ext cx="10269943" cy="4317995"/>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dirty="0">
                <a:solidFill>
                  <a:schemeClr val="tx1"/>
                </a:solidFill>
                <a:latin typeface="+mn-lt"/>
              </a:rPr>
              <a:t>Part four: Allegations made against teachers, including supply teachers, other staff, volunteers and contractors</a:t>
            </a:r>
          </a:p>
          <a:p>
            <a:pPr lvl="0"/>
            <a:r>
              <a:rPr lang="en-GB" sz="1800" b="0" dirty="0">
                <a:solidFill>
                  <a:schemeClr val="tx1"/>
                </a:solidFill>
                <a:latin typeface="+mn-lt"/>
              </a:rPr>
              <a:t>No changes in statutory requirements </a:t>
            </a:r>
          </a:p>
          <a:p>
            <a:pPr lvl="0"/>
            <a:r>
              <a:rPr lang="en-GB" sz="1800" b="0" dirty="0">
                <a:solidFill>
                  <a:schemeClr val="tx1"/>
                </a:solidFill>
                <a:latin typeface="+mn-lt"/>
              </a:rPr>
              <a:t>The changes they propose are based on the engagement they’ve done with stakeholders, which identified that: </a:t>
            </a:r>
          </a:p>
          <a:p>
            <a:pPr lvl="1"/>
            <a:r>
              <a:rPr lang="en-GB" sz="1800" b="0" dirty="0">
                <a:solidFill>
                  <a:schemeClr val="tx1"/>
                </a:solidFill>
                <a:latin typeface="+mn-lt"/>
              </a:rPr>
              <a:t>The need for schools and colleges to ensure they understand the local authority arrangements for managing allegations, including the contact details of the local authority designated officer (LADO);</a:t>
            </a:r>
          </a:p>
          <a:p>
            <a:pPr lvl="1"/>
            <a:r>
              <a:rPr lang="en-GB" sz="1800" dirty="0">
                <a:solidFill>
                  <a:schemeClr val="tx1"/>
                </a:solidFill>
                <a:latin typeface="+mn-lt"/>
              </a:rPr>
              <a:t>The need to clarify how the procedures in Part four should be used when dealing with allegations against supply staff. This information is set out at paragraphs 326 to 329</a:t>
            </a:r>
            <a:r>
              <a:rPr lang="en-GB" sz="1800" b="0" dirty="0">
                <a:solidFill>
                  <a:schemeClr val="tx1"/>
                </a:solidFill>
                <a:latin typeface="+mn-lt"/>
              </a:rPr>
              <a:t>; and</a:t>
            </a:r>
          </a:p>
          <a:p>
            <a:pPr lvl="1"/>
            <a:r>
              <a:rPr lang="en-GB" sz="1800" b="0" dirty="0">
                <a:solidFill>
                  <a:schemeClr val="tx1"/>
                </a:solidFill>
                <a:latin typeface="+mn-lt"/>
              </a:rPr>
              <a:t>How to manage allegations that do not meet the LADO threshold.</a:t>
            </a:r>
          </a:p>
          <a:p>
            <a:pPr lvl="0"/>
            <a:r>
              <a:rPr lang="en-GB" sz="1800" b="0" dirty="0">
                <a:solidFill>
                  <a:schemeClr val="tx1"/>
                </a:solidFill>
                <a:latin typeface="+mn-lt"/>
              </a:rPr>
              <a:t>They have proposed changes to part four, which they hope clarify the above.</a:t>
            </a:r>
          </a:p>
          <a:p>
            <a:pPr lvl="0"/>
            <a:r>
              <a:rPr lang="en-GB" sz="1800" b="0" dirty="0">
                <a:solidFill>
                  <a:schemeClr val="tx1"/>
                </a:solidFill>
                <a:latin typeface="+mn-lt"/>
              </a:rPr>
              <a:t>Added section on ‘transferable risk’ – this is related to a scenario where staff members are involved in an incident not involving children but could have an impact on their suitability to work with children.</a:t>
            </a:r>
          </a:p>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r>
              <a:rPr lang="en-GB" sz="1800" b="0" dirty="0">
                <a:solidFill>
                  <a:schemeClr val="tx1"/>
                </a:solidFill>
                <a:latin typeface="+mn-lt"/>
              </a:rPr>
              <a:t> </a:t>
            </a:r>
            <a:endParaRPr kumimoji="0" lang="en-GB" sz="18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100427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KCSIE Consultation</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2"/>
            <a:ext cx="10269943" cy="4317995"/>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defRPr/>
            </a:pPr>
            <a:r>
              <a:rPr lang="en-GB" sz="1800" dirty="0">
                <a:solidFill>
                  <a:schemeClr val="tx1"/>
                </a:solidFill>
                <a:latin typeface="Lato" panose="020F0502020204030203"/>
              </a:rPr>
              <a:t>New section on supply teachers in section 4</a:t>
            </a:r>
          </a:p>
          <a:p>
            <a:pPr>
              <a:defRPr/>
            </a:pPr>
            <a:r>
              <a:rPr lang="en-GB" sz="1800" b="0" dirty="0">
                <a:solidFill>
                  <a:schemeClr val="tx1"/>
                </a:solidFill>
                <a:latin typeface="Lato" panose="020F0502020204030203"/>
              </a:rPr>
              <a:t>Schools and colleges should ensure allegations against supply teachers are dealt with properly. </a:t>
            </a:r>
          </a:p>
          <a:p>
            <a:pPr>
              <a:defRPr/>
            </a:pPr>
            <a:r>
              <a:rPr lang="en-GB" sz="1800" b="0" dirty="0">
                <a:solidFill>
                  <a:schemeClr val="tx1"/>
                </a:solidFill>
                <a:latin typeface="Lato" panose="020F0502020204030203"/>
              </a:rPr>
              <a:t>“In no circumstances should a school or college decide to cease to use a supply teacher due to safeguarding concerns, without finding out the facts and liaising with the LADO to determine a suitable outcome.”</a:t>
            </a:r>
          </a:p>
          <a:p>
            <a:pPr>
              <a:defRPr/>
            </a:pPr>
            <a:r>
              <a:rPr lang="en-GB" sz="1800" b="0" dirty="0">
                <a:solidFill>
                  <a:schemeClr val="tx1"/>
                </a:solidFill>
                <a:latin typeface="Lato" panose="020F0502020204030203"/>
              </a:rPr>
              <a:t>“Governing bodies and proprietors should discuss with the supply agency whether it is appropriate to suspend the supply teacher, or redeploy them to another part of the school, whilst they carry out their investigation.”</a:t>
            </a:r>
          </a:p>
          <a:p>
            <a:pPr>
              <a:defRPr/>
            </a:pPr>
            <a:r>
              <a:rPr lang="en-GB" sz="1800" b="0" dirty="0">
                <a:solidFill>
                  <a:schemeClr val="tx1"/>
                </a:solidFill>
                <a:latin typeface="Lato" panose="020F0502020204030203"/>
              </a:rPr>
              <a:t>School/colleges should take the lead on addressing allegations but “Agencies should be fully involved and co-operate with any enquiries from the LADO, police and/or children’s social services.”</a:t>
            </a:r>
          </a:p>
          <a:p>
            <a:pPr>
              <a:defRPr/>
            </a:pPr>
            <a:r>
              <a:rPr lang="en-GB" sz="1800" b="0" dirty="0">
                <a:solidFill>
                  <a:schemeClr val="tx1"/>
                </a:solidFill>
                <a:latin typeface="Lato" panose="020F0502020204030203"/>
              </a:rPr>
              <a:t>“When using a supply agency, schools and colleges should inform the agency of its process for managing allegations. This should include inviting the agency’s human resource manager or equivalent to meetings and keeping them up to date with information about its policies.”</a:t>
            </a:r>
          </a:p>
          <a:p>
            <a:pPr marL="0" lvl="0" indent="0">
              <a:buNone/>
              <a:defRPr/>
            </a:pPr>
            <a:endParaRPr lang="en-GB" sz="1800" dirty="0">
              <a:solidFill>
                <a:schemeClr val="tx1"/>
              </a:solidFill>
              <a:latin typeface="Lato" panose="020F0502020204030203"/>
            </a:endParaRPr>
          </a:p>
          <a:p>
            <a:pPr marL="0" lvl="0" indent="0">
              <a:buNone/>
              <a:defRPr/>
            </a:pPr>
            <a:r>
              <a:rPr lang="en-GB" sz="1800" dirty="0">
                <a:solidFill>
                  <a:schemeClr val="tx1"/>
                </a:solidFill>
                <a:latin typeface="Lato" panose="020F0502020204030203"/>
              </a:rPr>
              <a:t> </a:t>
            </a:r>
            <a:endParaRPr kumimoji="0" lang="en-GB" sz="1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86897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KCSIE Consultation</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2"/>
            <a:ext cx="10269943" cy="4317995"/>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defRPr/>
            </a:pPr>
            <a:r>
              <a:rPr lang="en-GB" sz="2000" dirty="0">
                <a:solidFill>
                  <a:schemeClr val="tx1"/>
                </a:solidFill>
                <a:latin typeface="Lato" panose="020F0502020204030203"/>
              </a:rPr>
              <a:t>Poll Question</a:t>
            </a:r>
          </a:p>
          <a:p>
            <a:pPr marL="0" lvl="0" indent="0">
              <a:buNone/>
              <a:defRPr/>
            </a:pPr>
            <a:r>
              <a:rPr lang="en-GB" sz="2000" b="0" dirty="0">
                <a:solidFill>
                  <a:schemeClr val="tx1"/>
                </a:solidFill>
                <a:latin typeface="Lato" panose="020F0502020204030203"/>
              </a:rPr>
              <a:t>Are the new provisions in KCSIE on supply teachers?</a:t>
            </a:r>
          </a:p>
          <a:p>
            <a:pPr marL="0" lvl="0" indent="0">
              <a:buNone/>
              <a:defRPr/>
            </a:pPr>
            <a:endParaRPr lang="en-GB" sz="2000" b="0" dirty="0">
              <a:solidFill>
                <a:schemeClr val="tx1"/>
              </a:solidFill>
              <a:latin typeface="Lato" panose="020F0502020204030203"/>
            </a:endParaRPr>
          </a:p>
          <a:p>
            <a:pPr marL="342900" lvl="0" indent="-342900">
              <a:buAutoNum type="arabicParenR"/>
              <a:defRPr/>
            </a:pPr>
            <a:r>
              <a:rPr lang="en-GB" sz="2000" b="0" dirty="0">
                <a:solidFill>
                  <a:schemeClr val="tx1"/>
                </a:solidFill>
                <a:latin typeface="Lato" panose="020F0502020204030203"/>
              </a:rPr>
              <a:t>Very helpful – provides clarity on previously unclear situation</a:t>
            </a:r>
          </a:p>
          <a:p>
            <a:pPr marL="342900" lvl="0" indent="-342900">
              <a:buAutoNum type="arabicParenR"/>
              <a:defRPr/>
            </a:pPr>
            <a:r>
              <a:rPr lang="en-GB" sz="2000" b="0" dirty="0">
                <a:solidFill>
                  <a:schemeClr val="tx1"/>
                </a:solidFill>
                <a:latin typeface="Lato" panose="020F0502020204030203"/>
              </a:rPr>
              <a:t>Helpful - a step in right direction but more clarity needed</a:t>
            </a:r>
          </a:p>
          <a:p>
            <a:pPr marL="342900" lvl="0" indent="-342900">
              <a:buAutoNum type="arabicParenR"/>
              <a:defRPr/>
            </a:pPr>
            <a:r>
              <a:rPr lang="en-GB" sz="2000" b="0" dirty="0">
                <a:solidFill>
                  <a:schemeClr val="tx1"/>
                </a:solidFill>
                <a:latin typeface="Lato" panose="020F0502020204030203"/>
              </a:rPr>
              <a:t>Unhelpful - makes things worse/less clear  </a:t>
            </a:r>
          </a:p>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r>
              <a:rPr lang="en-GB" sz="1800" dirty="0">
                <a:solidFill>
                  <a:schemeClr val="tx1"/>
                </a:solidFill>
                <a:latin typeface="Lato" panose="020F0502020204030203"/>
              </a:rPr>
              <a:t> </a:t>
            </a:r>
          </a:p>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04148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KCSIE Consultation</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2"/>
            <a:ext cx="10269943" cy="4317995"/>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defRPr/>
            </a:pPr>
            <a:r>
              <a:rPr lang="en-GB" sz="1800" dirty="0">
                <a:solidFill>
                  <a:prstClr val="black"/>
                </a:solidFill>
                <a:latin typeface="Lato" panose="020F0502020204030203"/>
              </a:rPr>
              <a:t>Safer Recruitment</a:t>
            </a:r>
          </a:p>
          <a:p>
            <a:pPr>
              <a:defRPr/>
            </a:pPr>
            <a:r>
              <a:rPr lang="en-GB" sz="1800" b="0" dirty="0">
                <a:solidFill>
                  <a:prstClr val="black"/>
                </a:solidFill>
                <a:latin typeface="Lato" panose="020F0502020204030203"/>
              </a:rPr>
              <a:t>Current safer recruitment provisions don’t have enough emphasis on encouraging schools/colleges to have in place an ongoing culture of vigilance. </a:t>
            </a:r>
          </a:p>
          <a:p>
            <a:pPr>
              <a:defRPr/>
            </a:pPr>
            <a:r>
              <a:rPr lang="en-GB" sz="1800" b="0" dirty="0">
                <a:solidFill>
                  <a:prstClr val="black"/>
                </a:solidFill>
                <a:latin typeface="Lato" panose="020F0502020204030203"/>
              </a:rPr>
              <a:t>Proposals to restructure Part 3 on safer recruitment so it’s closer to recruitment practices followed by most employers. </a:t>
            </a:r>
          </a:p>
          <a:p>
            <a:pPr>
              <a:defRPr/>
            </a:pPr>
            <a:r>
              <a:rPr lang="en-GB" sz="1800" b="0" dirty="0">
                <a:solidFill>
                  <a:prstClr val="black"/>
                </a:solidFill>
                <a:latin typeface="Lato" panose="020F0502020204030203"/>
              </a:rPr>
              <a:t>“Guidance includes the processes that should be in place to achieve a safer culture for children, beginning with the wording of the vacancy advert, right through to appointment.”</a:t>
            </a:r>
          </a:p>
          <a:p>
            <a:pPr>
              <a:defRPr/>
            </a:pPr>
            <a:r>
              <a:rPr lang="en-GB" sz="1800" b="0" dirty="0">
                <a:solidFill>
                  <a:prstClr val="black"/>
                </a:solidFill>
                <a:latin typeface="Lato" panose="020F0502020204030203"/>
              </a:rPr>
              <a:t>They want to encourage schools to broaden the information they draw on to ensure unsuitable people don’t work with children. </a:t>
            </a:r>
          </a:p>
          <a:p>
            <a:pPr>
              <a:defRPr/>
            </a:pPr>
            <a:r>
              <a:rPr lang="en-GB" sz="1800" b="0" dirty="0">
                <a:solidFill>
                  <a:prstClr val="black"/>
                </a:solidFill>
                <a:latin typeface="Lato" panose="020F0502020204030203"/>
              </a:rPr>
              <a:t>No changes in statutory requirements </a:t>
            </a:r>
          </a:p>
          <a:p>
            <a:pPr>
              <a:defRPr/>
            </a:pPr>
            <a:r>
              <a:rPr lang="en-GB" sz="1800" b="0" dirty="0">
                <a:solidFill>
                  <a:prstClr val="black"/>
                </a:solidFill>
                <a:latin typeface="Lato" panose="020F0502020204030203"/>
              </a:rPr>
              <a:t>“Whilst some schools and colleges use HR/personnel services, it is important service providers understand the safer recruitment principles included in the draft guidance and that recruitment processes they use adopt these.”</a:t>
            </a:r>
          </a:p>
          <a:p>
            <a:pPr marL="0" lvl="0" indent="0">
              <a:buNone/>
              <a:defRPr/>
            </a:pPr>
            <a:endParaRPr lang="en-GB" sz="1800" dirty="0">
              <a:solidFill>
                <a:prstClr val="black"/>
              </a:solidFill>
              <a:latin typeface="Lato" panose="020F0502020204030203"/>
            </a:endParaRPr>
          </a:p>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endParaRPr>
          </a:p>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372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KCSIE Consultation</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2"/>
            <a:ext cx="10269943" cy="4317995"/>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Other Changes</a:t>
            </a:r>
          </a:p>
          <a:p>
            <a:pPr lvl="0">
              <a:defRPr/>
            </a:pPr>
            <a:r>
              <a:rPr lang="en-GB" sz="2000" b="0" dirty="0">
                <a:solidFill>
                  <a:prstClr val="black"/>
                </a:solidFill>
                <a:latin typeface="Lato" panose="020F0502020204030203"/>
              </a:rPr>
              <a:t>For some staff there will be a shortened version of KCSIE if they don’t have regular contact with children (e.g. cleaners, kitchen staff, etc.). It’s up to the governing body to decide which version to use with these staff. </a:t>
            </a:r>
          </a:p>
          <a:p>
            <a:pPr lvl="0">
              <a:defRPr/>
            </a:pPr>
            <a:r>
              <a:rPr lang="en-GB" sz="2000" b="0" dirty="0">
                <a:solidFill>
                  <a:prstClr val="black"/>
                </a:solidFill>
                <a:latin typeface="Lato" panose="020F0502020204030203"/>
              </a:rPr>
              <a:t>Mental health more embedded in existing safeguarding and promoting mental health is a responsibility for the whole school</a:t>
            </a:r>
          </a:p>
          <a:p>
            <a:pPr lvl="0">
              <a:defRPr/>
            </a:pPr>
            <a:r>
              <a:rPr lang="en-GB" sz="2000" b="0" dirty="0">
                <a:solidFill>
                  <a:prstClr val="black"/>
                </a:solidFill>
                <a:latin typeface="Lato" panose="020F0502020204030203"/>
              </a:rPr>
              <a:t>Additional content on criminal exploitation and serious violence</a:t>
            </a:r>
          </a:p>
          <a:p>
            <a:pPr lvl="0">
              <a:defRPr/>
            </a:pPr>
            <a:r>
              <a:rPr lang="en-GB" sz="2000" b="0" dirty="0">
                <a:solidFill>
                  <a:prstClr val="black"/>
                </a:solidFill>
                <a:latin typeface="Lato" panose="020F0502020204030203"/>
              </a:rPr>
              <a:t>Drafting changes to Part One and Annex B</a:t>
            </a:r>
          </a:p>
          <a:p>
            <a:pPr lvl="0">
              <a:defRPr/>
            </a:pPr>
            <a:r>
              <a:rPr lang="en-GB" sz="2000" b="0" dirty="0">
                <a:solidFill>
                  <a:prstClr val="black"/>
                </a:solidFill>
                <a:latin typeface="Lato" panose="020F0502020204030203"/>
              </a:rPr>
              <a:t>More prominence given to online safety</a:t>
            </a:r>
          </a:p>
          <a:p>
            <a:pPr lvl="0">
              <a:defRPr/>
            </a:pPr>
            <a:r>
              <a:rPr lang="en-GB" sz="2000" b="0" dirty="0">
                <a:solidFill>
                  <a:prstClr val="black"/>
                </a:solidFill>
                <a:latin typeface="Lato" panose="020F0502020204030203"/>
              </a:rPr>
              <a:t>More support for designated safeguarding leads</a:t>
            </a:r>
          </a:p>
          <a:p>
            <a:pPr lvl="0">
              <a:defRPr/>
            </a:pPr>
            <a:r>
              <a:rPr lang="en-GB" sz="2000" b="0" dirty="0">
                <a:solidFill>
                  <a:prstClr val="black"/>
                </a:solidFill>
                <a:latin typeface="Lato" panose="020F0502020204030203"/>
              </a:rPr>
              <a:t>Making changes and strengthening Part 5 on sexual violence and sexual harassment</a:t>
            </a:r>
          </a:p>
          <a:p>
            <a:pPr>
              <a:defRPr/>
            </a:pPr>
            <a:r>
              <a:rPr lang="en-GB" sz="2000" b="0" dirty="0">
                <a:solidFill>
                  <a:prstClr val="black"/>
                </a:solidFill>
                <a:latin typeface="Lato" panose="020F0502020204030203"/>
              </a:rPr>
              <a:t>Call for evidence on how many safeguarding leads have had training in that role, how low level concerns are currently being reported and on vulnerability of international students</a:t>
            </a:r>
            <a:endParaRPr kumimoji="0" lang="en-GB" sz="2000" b="1"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endParaRPr>
          </a:p>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036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3FF70D-4A9A-4C6A-A8B7-E6367002DAD4}"/>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A608CEFB-35D6-46D6-8AAD-0EAC1E20FA8A}"/>
              </a:ext>
            </a:extLst>
          </p:cNvPr>
          <p:cNvSpPr>
            <a:spLocks noGrp="1"/>
          </p:cNvSpPr>
          <p:nvPr>
            <p:ph type="body" sz="quarter" idx="12"/>
          </p:nvPr>
        </p:nvSpPr>
        <p:spPr/>
        <p:txBody>
          <a:bodyPr/>
          <a:lstStyle/>
          <a:p>
            <a:r>
              <a:rPr lang="en-GB" dirty="0"/>
              <a:t>REC’s education executive</a:t>
            </a:r>
          </a:p>
          <a:p>
            <a:endParaRPr lang="en-GB" dirty="0"/>
          </a:p>
        </p:txBody>
      </p:sp>
      <p:sp>
        <p:nvSpPr>
          <p:cNvPr id="7" name="Text Placeholder 6">
            <a:extLst>
              <a:ext uri="{FF2B5EF4-FFF2-40B4-BE49-F238E27FC236}">
                <a16:creationId xmlns:a16="http://schemas.microsoft.com/office/drawing/2014/main" id="{2E18A71C-1A62-43A9-97E2-032D1A921407}"/>
              </a:ext>
            </a:extLst>
          </p:cNvPr>
          <p:cNvSpPr>
            <a:spLocks noGrp="1"/>
          </p:cNvSpPr>
          <p:nvPr>
            <p:ph type="body" sz="quarter" idx="13"/>
          </p:nvPr>
        </p:nvSpPr>
        <p:spPr>
          <a:xfrm>
            <a:off x="749102" y="1580978"/>
            <a:ext cx="10377701" cy="4555450"/>
          </a:xfrm>
        </p:spPr>
        <p:txBody>
          <a:bodyPr>
            <a:normAutofit fontScale="70000" lnSpcReduction="20000"/>
          </a:bodyPr>
          <a:lstStyle/>
          <a:p>
            <a:pPr marL="0" indent="0">
              <a:buNone/>
            </a:pPr>
            <a:r>
              <a:rPr lang="en-GB" sz="2400" b="1" dirty="0"/>
              <a:t>There’s an opening to become a member on REC’s Education Executive Committee. </a:t>
            </a:r>
          </a:p>
          <a:p>
            <a:pPr marL="0" indent="0">
              <a:buNone/>
            </a:pPr>
            <a:r>
              <a:rPr lang="en-GB" sz="2400" dirty="0"/>
              <a:t>As a member of this committee, you are expected to:</a:t>
            </a:r>
          </a:p>
          <a:p>
            <a:r>
              <a:rPr lang="en-GB" sz="2400" dirty="0"/>
              <a:t>Attend three meetings a year</a:t>
            </a:r>
          </a:p>
          <a:p>
            <a:r>
              <a:rPr lang="en-GB" sz="2400" dirty="0"/>
              <a:t>Feed into REC policy and sector group discussions</a:t>
            </a:r>
          </a:p>
          <a:p>
            <a:r>
              <a:rPr lang="en-GB" sz="2400" dirty="0"/>
              <a:t>Feed into setting the agenda for future sector meetings</a:t>
            </a:r>
          </a:p>
          <a:p>
            <a:pPr marL="0" indent="0">
              <a:buNone/>
            </a:pPr>
            <a:endParaRPr lang="en-GB" sz="2400" dirty="0"/>
          </a:p>
          <a:p>
            <a:pPr marL="0" indent="0">
              <a:buNone/>
            </a:pPr>
            <a:r>
              <a:rPr lang="en-GB" sz="2400" dirty="0"/>
              <a:t>Applications will only be accepted from individuals who are employed by a REC corporate member that operates in the education sector. Membership of the committee is attached to the individual rather than the REC member. </a:t>
            </a:r>
          </a:p>
          <a:p>
            <a:pPr marL="0" indent="0">
              <a:buNone/>
            </a:pPr>
            <a:r>
              <a:rPr lang="en-GB" sz="2400" dirty="0"/>
              <a:t>Please note that this is a purely voluntary position. No salary is available and there is no reimbursement for time allocated to REC duties. </a:t>
            </a:r>
          </a:p>
          <a:p>
            <a:pPr marL="0" indent="0">
              <a:buNone/>
            </a:pPr>
            <a:endParaRPr lang="en-GB" sz="2400" dirty="0"/>
          </a:p>
          <a:p>
            <a:pPr marL="0" indent="0">
              <a:buNone/>
            </a:pPr>
            <a:r>
              <a:rPr lang="en-GB" sz="2400" dirty="0"/>
              <a:t>To apply, please send a statement of up to 300 words to chris.russell@rec.uk.com before </a:t>
            </a:r>
            <a:r>
              <a:rPr lang="en-GB" sz="2400" b="1" dirty="0"/>
              <a:t>5.30pm on 9 April</a:t>
            </a:r>
            <a:r>
              <a:rPr lang="en-GB" sz="2400" dirty="0"/>
              <a:t>. This statement should include why you want to be part of REC’s education executive and what you would add to the group. </a:t>
            </a:r>
          </a:p>
          <a:p>
            <a:pPr marL="0" indent="0">
              <a:buNone/>
            </a:pPr>
            <a:r>
              <a:rPr lang="en-GB" sz="2400" dirty="0"/>
              <a:t>Successful applicants will be interviewed by the Chair and Vice Chair of the sector group as well as a member of REC staff. </a:t>
            </a:r>
          </a:p>
        </p:txBody>
      </p:sp>
    </p:spTree>
    <p:extLst>
      <p:ext uri="{BB962C8B-B14F-4D97-AF65-F5344CB8AC3E}">
        <p14:creationId xmlns:p14="http://schemas.microsoft.com/office/powerpoint/2010/main" val="128970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DC142-83D3-4BA5-A905-5A5A8B690DE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F7F3BB6-A5CA-43BE-8D4E-AD2B3756DC35}"/>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KCSIE Consultation</a:t>
            </a:r>
          </a:p>
        </p:txBody>
      </p:sp>
      <p:sp>
        <p:nvSpPr>
          <p:cNvPr id="10" name="Content Placeholder 6">
            <a:extLst>
              <a:ext uri="{FF2B5EF4-FFF2-40B4-BE49-F238E27FC236}">
                <a16:creationId xmlns:a16="http://schemas.microsoft.com/office/drawing/2014/main" id="{21E77AF6-C0B6-431E-94F2-42D9E73AAA1D}"/>
              </a:ext>
            </a:extLst>
          </p:cNvPr>
          <p:cNvSpPr txBox="1">
            <a:spLocks/>
          </p:cNvSpPr>
          <p:nvPr/>
        </p:nvSpPr>
        <p:spPr>
          <a:xfrm>
            <a:off x="722312" y="1270002"/>
            <a:ext cx="10269943" cy="4317995"/>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350" b="1" kern="1200">
                <a:solidFill>
                  <a:srgbClr val="0E11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Poll Question</a:t>
            </a:r>
          </a:p>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Overall, the changes to KCSIE are… </a:t>
            </a:r>
          </a:p>
          <a:p>
            <a:pPr marL="0" marR="0" lvl="0" indent="0" algn="l" defTabSz="9144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endParaRPr>
          </a:p>
          <a:p>
            <a:pPr marL="342900" marR="0" lvl="0" indent="-342900" algn="l" defTabSz="914400" rtl="0" eaLnBrk="1" fontAlgn="base" latinLnBrk="0" hangingPunct="1">
              <a:lnSpc>
                <a:spcPct val="90000"/>
              </a:lnSpc>
              <a:spcBef>
                <a:spcPts val="750"/>
              </a:spcBef>
              <a:spcAft>
                <a:spcPct val="0"/>
              </a:spcAft>
              <a:buClrTx/>
              <a:buSzTx/>
              <a:buFont typeface="Arial" panose="020B0604020202020204" pitchFamily="34" charset="0"/>
              <a:buAutoNum type="arabicParenR"/>
              <a:tabLst/>
              <a:defRPr/>
            </a:pPr>
            <a:r>
              <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Very welcome – provides clarity on previously unclear situation</a:t>
            </a:r>
          </a:p>
          <a:p>
            <a:pPr marL="342900" marR="0" lvl="0" indent="-342900" algn="l" defTabSz="914400" rtl="0" eaLnBrk="1" fontAlgn="base" latinLnBrk="0" hangingPunct="1">
              <a:lnSpc>
                <a:spcPct val="90000"/>
              </a:lnSpc>
              <a:spcBef>
                <a:spcPts val="750"/>
              </a:spcBef>
              <a:spcAft>
                <a:spcPct val="0"/>
              </a:spcAft>
              <a:buClrTx/>
              <a:buSzTx/>
              <a:buFont typeface="Arial" panose="020B0604020202020204" pitchFamily="34" charset="0"/>
              <a:buAutoNum type="arabicParenR"/>
              <a:tabLst/>
              <a:defRPr/>
            </a:pPr>
            <a:r>
              <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Welcome – some good proposals but more changes needed</a:t>
            </a:r>
          </a:p>
          <a:p>
            <a:pPr marL="342900" marR="0" lvl="0" indent="-342900" algn="l" defTabSz="914400" rtl="0" eaLnBrk="1" fontAlgn="base" latinLnBrk="0" hangingPunct="1">
              <a:lnSpc>
                <a:spcPct val="90000"/>
              </a:lnSpc>
              <a:spcBef>
                <a:spcPts val="750"/>
              </a:spcBef>
              <a:spcAft>
                <a:spcPct val="0"/>
              </a:spcAft>
              <a:buClrTx/>
              <a:buSzTx/>
              <a:buFont typeface="Arial" panose="020B0604020202020204" pitchFamily="34" charset="0"/>
              <a:buAutoNum type="arabicParenR"/>
              <a:tabLst/>
              <a:defRPr/>
            </a:pPr>
            <a:r>
              <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Unwelcome – these changes make things more challenging</a:t>
            </a:r>
          </a:p>
          <a:p>
            <a:pPr marL="342900" marR="0" lvl="0" indent="-342900" algn="l" defTabSz="914400" rtl="0" eaLnBrk="1" fontAlgn="base" latinLnBrk="0" hangingPunct="1">
              <a:lnSpc>
                <a:spcPct val="90000"/>
              </a:lnSpc>
              <a:spcBef>
                <a:spcPts val="750"/>
              </a:spcBef>
              <a:spcAft>
                <a:spcPct val="0"/>
              </a:spcAft>
              <a:buClrTx/>
              <a:buSzTx/>
              <a:buFont typeface="Arial" panose="020B0604020202020204" pitchFamily="34" charset="0"/>
              <a:buAutoNum type="arabicParenR"/>
              <a:tabLst/>
              <a:defRPr/>
            </a:pPr>
            <a:r>
              <a:rPr lang="en-GB" sz="2000" b="0" dirty="0">
                <a:solidFill>
                  <a:prstClr val="black"/>
                </a:solidFill>
                <a:latin typeface="Lato" panose="020F0502020204030203"/>
              </a:rPr>
              <a:t>N/A – need more information</a:t>
            </a:r>
          </a:p>
          <a:p>
            <a:pPr marL="342900" marR="0" lvl="0" indent="-342900" algn="l" defTabSz="914400" rtl="0" eaLnBrk="1" fontAlgn="base" latinLnBrk="0" hangingPunct="1">
              <a:lnSpc>
                <a:spcPct val="90000"/>
              </a:lnSpc>
              <a:spcBef>
                <a:spcPts val="750"/>
              </a:spcBef>
              <a:spcAft>
                <a:spcPct val="0"/>
              </a:spcAft>
              <a:buClrTx/>
              <a:buSzTx/>
              <a:buFont typeface="Arial" panose="020B0604020202020204" pitchFamily="34" charset="0"/>
              <a:buAutoNum type="arabicParenR"/>
              <a:tabLst/>
              <a:defRPr/>
            </a:pPr>
            <a:endPar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endParaRPr>
          </a:p>
          <a:p>
            <a:pPr marL="0" marR="0" lvl="0" indent="0" algn="l" defTabSz="914400" rtl="0" eaLnBrk="1" fontAlgn="base" latinLnBrk="0" hangingPunct="1">
              <a:lnSpc>
                <a:spcPct val="90000"/>
              </a:lnSpc>
              <a:spcBef>
                <a:spcPts val="750"/>
              </a:spcBef>
              <a:spcAft>
                <a:spcPct val="0"/>
              </a:spcAft>
              <a:buClrTx/>
              <a:buSzTx/>
              <a:buNone/>
              <a:tabLst/>
              <a:defRPr/>
            </a:pPr>
            <a:endParaRPr lang="en-GB" sz="2000" b="0" dirty="0">
              <a:solidFill>
                <a:prstClr val="black"/>
              </a:solidFill>
              <a:latin typeface="Lato" panose="020F0502020204030203"/>
            </a:endParaRPr>
          </a:p>
          <a:p>
            <a:pPr marL="0" marR="0" lvl="0" indent="0" algn="l" defTabSz="914400" rtl="0" eaLnBrk="1" fontAlgn="base" latinLnBrk="0" hangingPunct="1">
              <a:lnSpc>
                <a:spcPct val="90000"/>
              </a:lnSpc>
              <a:spcBef>
                <a:spcPts val="750"/>
              </a:spcBef>
              <a:spcAft>
                <a:spcPct val="0"/>
              </a:spcAft>
              <a:buClrTx/>
              <a:buSzTx/>
              <a:buNone/>
              <a:tabLst/>
              <a:defRPr/>
            </a:pPr>
            <a:r>
              <a:rPr kumimoji="0" lang="en-GB" sz="2000"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If you have specific areas o</a:t>
            </a:r>
            <a:r>
              <a:rPr lang="en-GB" sz="2000" b="0" dirty="0">
                <a:solidFill>
                  <a:prstClr val="black"/>
                </a:solidFill>
                <a:latin typeface="Lato" panose="020F0502020204030203"/>
              </a:rPr>
              <a:t>f concern, would like to feed into REC submission, or have any questions, please get on touch on chris.russell@rec.uk.com</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8511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27F9C5-B351-4A74-BDD6-1116D72CBBEC}"/>
              </a:ext>
            </a:extLst>
          </p:cNvPr>
          <p:cNvSpPr>
            <a:spLocks noGrp="1"/>
          </p:cNvSpPr>
          <p:nvPr>
            <p:ph type="body" sz="quarter" idx="10"/>
          </p:nvPr>
        </p:nvSpPr>
        <p:spPr>
          <a:xfrm>
            <a:off x="853493" y="2332407"/>
            <a:ext cx="8266703" cy="1284999"/>
          </a:xfrm>
        </p:spPr>
        <p:txBody>
          <a:bodyPr>
            <a:normAutofit fontScale="77500" lnSpcReduction="20000"/>
          </a:bodyPr>
          <a:lstStyle/>
          <a:p>
            <a:r>
              <a:rPr lang="en-US" dirty="0"/>
              <a:t>Legal Update for Education</a:t>
            </a:r>
          </a:p>
          <a:p>
            <a:r>
              <a:rPr lang="en-US" sz="2900" b="0" dirty="0"/>
              <a:t>Bunmi Adefuye,  Senior Solicitor</a:t>
            </a:r>
          </a:p>
          <a:p>
            <a:r>
              <a:rPr lang="en-US" sz="2900" b="0" dirty="0"/>
              <a:t>Jane O’Shea, Solicitor</a:t>
            </a:r>
          </a:p>
          <a:p>
            <a:endParaRPr lang="en-GB" sz="2900" b="0" dirty="0"/>
          </a:p>
        </p:txBody>
      </p:sp>
      <p:sp>
        <p:nvSpPr>
          <p:cNvPr id="3" name="Text Placeholder 2">
            <a:extLst>
              <a:ext uri="{FF2B5EF4-FFF2-40B4-BE49-F238E27FC236}">
                <a16:creationId xmlns:a16="http://schemas.microsoft.com/office/drawing/2014/main" id="{6C96C4F6-F94E-461F-B1E6-84ECD5473503}"/>
              </a:ext>
            </a:extLst>
          </p:cNvPr>
          <p:cNvSpPr>
            <a:spLocks noGrp="1"/>
          </p:cNvSpPr>
          <p:nvPr>
            <p:ph type="body" sz="quarter" idx="11"/>
          </p:nvPr>
        </p:nvSpPr>
        <p:spPr>
          <a:xfrm>
            <a:off x="853493" y="4443883"/>
            <a:ext cx="8407379" cy="563562"/>
          </a:xfrm>
        </p:spPr>
        <p:txBody>
          <a:bodyPr>
            <a:normAutofit fontScale="92500" lnSpcReduction="20000"/>
          </a:bodyPr>
          <a:lstStyle/>
          <a:p>
            <a:endParaRPr lang="en-US" baseline="30000" dirty="0"/>
          </a:p>
          <a:p>
            <a:r>
              <a:rPr lang="en-US" dirty="0"/>
              <a:t>4</a:t>
            </a:r>
            <a:r>
              <a:rPr lang="en-US" baseline="30000" dirty="0"/>
              <a:t>th</a:t>
            </a:r>
            <a:r>
              <a:rPr lang="en-US" dirty="0"/>
              <a:t> March 2020  </a:t>
            </a:r>
            <a:endParaRPr lang="en-GB" dirty="0"/>
          </a:p>
        </p:txBody>
      </p:sp>
    </p:spTree>
    <p:extLst>
      <p:ext uri="{BB962C8B-B14F-4D97-AF65-F5344CB8AC3E}">
        <p14:creationId xmlns:p14="http://schemas.microsoft.com/office/powerpoint/2010/main" val="3349669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22F7D-2D82-4EFA-8D46-ECB9641891A5}"/>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AD11C2BF-5FEF-4101-A634-47EE5F6BE615}"/>
              </a:ext>
            </a:extLst>
          </p:cNvPr>
          <p:cNvSpPr>
            <a:spLocks noGrp="1"/>
          </p:cNvSpPr>
          <p:nvPr>
            <p:ph type="body" sz="quarter" idx="12"/>
          </p:nvPr>
        </p:nvSpPr>
        <p:spPr>
          <a:xfrm>
            <a:off x="487341" y="155787"/>
            <a:ext cx="9219367" cy="884254"/>
          </a:xfrm>
        </p:spPr>
        <p:txBody>
          <a:bodyPr vert="horz" lIns="91440" tIns="45720" rIns="91440" bIns="45720" rtlCol="0">
            <a:noAutofit/>
          </a:bodyPr>
          <a:lstStyle/>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Government’s Good Work Plan -</a:t>
            </a:r>
          </a:p>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The Matthew Taylor Review</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16490DFA-5233-47D2-BFE6-4C2ED12F5A09}"/>
              </a:ext>
            </a:extLst>
          </p:cNvPr>
          <p:cNvSpPr/>
          <p:nvPr/>
        </p:nvSpPr>
        <p:spPr>
          <a:xfrm>
            <a:off x="487341" y="1527804"/>
            <a:ext cx="9959087" cy="4302716"/>
          </a:xfrm>
          <a:prstGeom prst="rect">
            <a:avLst/>
          </a:prstGeom>
        </p:spPr>
        <p:txBody>
          <a:bodyPr wrap="square">
            <a:sp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rPr>
              <a:t>Government wants to embrace change in employment practices and recognises the strength of the UK’s flexible workforce.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rPr>
              <a:t>Matthew Taylor, (now Interim Director of Labour Market Enforcement),</a:t>
            </a:r>
            <a:r>
              <a:rPr kumimoji="0" lang="en-US"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rPr>
              <a:t> conducted the </a:t>
            </a:r>
            <a:r>
              <a:rPr kumimoji="0" lang="en-GB" sz="1800" b="0" i="1" u="none" strike="noStrike" kern="1200" cap="none" spc="0" normalizeH="0" baseline="0" noProof="0" dirty="0">
                <a:ln>
                  <a:noFill/>
                </a:ln>
                <a:solidFill>
                  <a:srgbClr val="5974D4"/>
                </a:solidFill>
                <a:effectLst/>
                <a:uLnTx/>
                <a:uFillTx/>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Taylor Review of Modern Working Practices</a:t>
            </a:r>
            <a:r>
              <a:rPr kumimoji="0" lang="en-GB"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in 2017</a:t>
            </a:r>
            <a:r>
              <a:rPr kumimoji="0" lang="en-GB" sz="1800" b="0" i="1" u="none" strike="noStrike" kern="1200" cap="none" spc="0" normalizeH="0" baseline="0" noProof="0" dirty="0">
                <a:ln>
                  <a:noFill/>
                </a:ln>
                <a:solidFill>
                  <a:srgbClr val="5974D4"/>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GB"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rPr>
              <a:t> It looked at </a:t>
            </a:r>
            <a:r>
              <a:rPr kumimoji="0" lang="en-US"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rPr>
              <a:t>how the government can adapt to support modern working practices like temporary labour supply, demands for additional employment rights etc. </a:t>
            </a: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rPr>
              <a:t>The review was critical of “one-sided flexibility” in the labour market, stating that too much business risk is commonly transferred to recruitment businesses or gig economy workers.</a:t>
            </a: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D133D"/>
                </a:solidFill>
                <a:effectLst/>
                <a:uLnTx/>
                <a:uFillTx/>
                <a:latin typeface="Lato" panose="020F0502020204030203" pitchFamily="34" charset="0"/>
                <a:ea typeface="Lato" panose="020F0502020204030203" pitchFamily="34" charset="0"/>
                <a:cs typeface="Lato" panose="020F0502020204030203" pitchFamily="34" charset="0"/>
              </a:rPr>
              <a:t>In 2018 the government accepted 51 of 53 recommendations.  A few are already in legal force, more will come into force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E113E"/>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31613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p:txBody>
          <a:bodyPr vert="horz" lIns="91440" tIns="45720" rIns="91440" bIns="45720" rtlCol="0">
            <a:normAutofit fontScale="92500"/>
          </a:bodyPr>
          <a:lstStyle/>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Government’s response to the Taylor Review</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719231" y="1507865"/>
            <a:ext cx="10753537" cy="4555450"/>
          </a:xfrm>
        </p:spPr>
        <p:txBody>
          <a:bodyPr>
            <a:normAutofit fontScale="62500" lnSpcReduction="20000"/>
          </a:bodyPr>
          <a:lstStyle/>
          <a:p>
            <a:pPr marL="0" lvl="0" indent="0" algn="just">
              <a:lnSpc>
                <a:spcPct val="120000"/>
              </a:lnSpc>
              <a:spcBef>
                <a:spcPct val="20000"/>
              </a:spcBef>
              <a:buNone/>
            </a:pPr>
            <a:r>
              <a:rPr lang="en-US" sz="3300" dirty="0">
                <a:solidFill>
                  <a:srgbClr val="002060"/>
                </a:solidFill>
                <a:latin typeface="Lato" panose="020F0502020204030203" pitchFamily="34" charset="0"/>
                <a:ea typeface="Lato" panose="020F0502020204030203" pitchFamily="34" charset="0"/>
                <a:cs typeface="Lato" panose="020F0502020204030203" pitchFamily="34" charset="0"/>
              </a:rPr>
              <a:t>The government’s response was published in the </a:t>
            </a:r>
            <a:r>
              <a:rPr lang="en-US" sz="3300" i="1" dirty="0">
                <a:solidFill>
                  <a:srgbClr val="5974D4"/>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Good Work Plan</a:t>
            </a:r>
            <a:r>
              <a:rPr lang="en-US" sz="3300" i="1" dirty="0">
                <a:solidFill>
                  <a:srgbClr val="5974D4"/>
                </a:solidFill>
                <a:latin typeface="Lato" panose="020F0502020204030203" pitchFamily="34" charset="0"/>
                <a:ea typeface="Lato" panose="020F0502020204030203" pitchFamily="34" charset="0"/>
                <a:cs typeface="Lato" panose="020F0502020204030203" pitchFamily="34" charset="0"/>
              </a:rPr>
              <a:t>. </a:t>
            </a:r>
            <a:r>
              <a:rPr lang="en-US" sz="3300" dirty="0">
                <a:latin typeface="Lato" panose="020F0502020204030203" pitchFamily="34" charset="0"/>
                <a:ea typeface="Lato" panose="020F0502020204030203" pitchFamily="34" charset="0"/>
                <a:cs typeface="Lato" panose="020F0502020204030203" pitchFamily="34" charset="0"/>
              </a:rPr>
              <a:t>Today we will look at: </a:t>
            </a:r>
            <a:endParaRPr lang="en-US" sz="33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20000"/>
              </a:lnSpc>
              <a:spcBef>
                <a:spcPct val="20000"/>
              </a:spcBef>
            </a:pPr>
            <a:endParaRPr lang="en-US" sz="33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20000"/>
              </a:lnSpc>
              <a:spcBef>
                <a:spcPct val="20000"/>
              </a:spcBef>
              <a:buFont typeface="+mj-lt"/>
              <a:buAutoNum type="arabicPeriod"/>
            </a:pPr>
            <a:r>
              <a:rPr lang="en-US" sz="3300" dirty="0">
                <a:latin typeface="Lato" panose="020F0502020204030203" pitchFamily="34" charset="0"/>
                <a:ea typeface="Lato" panose="020F0502020204030203" pitchFamily="34" charset="0"/>
                <a:cs typeface="Lato" panose="020F0502020204030203" pitchFamily="34" charset="0"/>
              </a:rPr>
              <a:t>Repeal of the Swedish Derogation/ Pay between assignments contract </a:t>
            </a:r>
          </a:p>
          <a:p>
            <a:pPr marL="342900" indent="-342900" algn="just">
              <a:lnSpc>
                <a:spcPct val="120000"/>
              </a:lnSpc>
              <a:spcBef>
                <a:spcPct val="20000"/>
              </a:spcBef>
              <a:buFont typeface="+mj-lt"/>
              <a:buAutoNum type="arabicPeriod"/>
            </a:pPr>
            <a:endParaRPr lang="en-US" sz="330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buFont typeface="+mj-lt"/>
              <a:buAutoNum type="arabicPeriod"/>
            </a:pPr>
            <a:r>
              <a:rPr lang="en-US" sz="3300" dirty="0">
                <a:latin typeface="Lato" panose="020F0502020204030203" pitchFamily="34" charset="0"/>
                <a:ea typeface="Lato" panose="020F0502020204030203" pitchFamily="34" charset="0"/>
                <a:cs typeface="Lato" panose="020F0502020204030203" pitchFamily="34" charset="0"/>
              </a:rPr>
              <a:t>Changes to written statements of particulars </a:t>
            </a:r>
            <a:endParaRPr lang="en-US" sz="3300"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20000"/>
              </a:lnSpc>
              <a:spcBef>
                <a:spcPct val="20000"/>
              </a:spcBef>
              <a:buFont typeface="+mj-lt"/>
              <a:buAutoNum type="arabicPeriod"/>
            </a:pPr>
            <a:endParaRPr lang="en-US" sz="3300" dirty="0">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20000"/>
              </a:lnSpc>
              <a:spcBef>
                <a:spcPct val="20000"/>
              </a:spcBef>
              <a:buFont typeface="+mj-lt"/>
              <a:buAutoNum type="arabicPeriod"/>
            </a:pPr>
            <a:r>
              <a:rPr lang="en-US" sz="3300" dirty="0">
                <a:latin typeface="Lato" panose="020F0502020204030203" pitchFamily="34" charset="0"/>
                <a:ea typeface="Lato" panose="020F0502020204030203" pitchFamily="34" charset="0"/>
                <a:cs typeface="Lato" panose="020F0502020204030203" pitchFamily="34" charset="0"/>
              </a:rPr>
              <a:t>Changes to holiday pay reference period</a:t>
            </a:r>
          </a:p>
          <a:p>
            <a:pPr marL="342900" lvl="0" indent="-342900" algn="just">
              <a:lnSpc>
                <a:spcPct val="120000"/>
              </a:lnSpc>
              <a:spcBef>
                <a:spcPct val="20000"/>
              </a:spcBef>
              <a:buFont typeface="+mj-lt"/>
              <a:buAutoNum type="arabicPeriod"/>
            </a:pPr>
            <a:endParaRPr lang="en-US" sz="3300" dirty="0">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20000"/>
              </a:lnSpc>
              <a:spcBef>
                <a:spcPct val="20000"/>
              </a:spcBef>
              <a:buFont typeface="+mj-lt"/>
              <a:buAutoNum type="arabicPeriod"/>
            </a:pPr>
            <a:r>
              <a:rPr lang="en-US" sz="3300" dirty="0">
                <a:latin typeface="Lato" panose="020F0502020204030203" pitchFamily="34" charset="0"/>
                <a:ea typeface="Lato" panose="020F0502020204030203" pitchFamily="34" charset="0"/>
                <a:cs typeface="Lato" panose="020F0502020204030203" pitchFamily="34" charset="0"/>
              </a:rPr>
              <a:t>A couple of reminders plus some proposals </a:t>
            </a:r>
          </a:p>
          <a:p>
            <a:pPr marL="342900" lvl="0" indent="-342900" algn="just">
              <a:lnSpc>
                <a:spcPct val="120000"/>
              </a:lnSpc>
              <a:spcBef>
                <a:spcPct val="20000"/>
              </a:spcBef>
              <a:buFont typeface="+mj-lt"/>
              <a:buAutoNum type="arabicPeriod"/>
            </a:pPr>
            <a:endParaRPr lang="en-US" sz="3300" dirty="0">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20000"/>
              </a:lnSpc>
              <a:spcBef>
                <a:spcPct val="20000"/>
              </a:spcBef>
              <a:buFont typeface="+mj-lt"/>
              <a:buAutoNum type="arabicPeriod"/>
            </a:pPr>
            <a:r>
              <a:rPr lang="en-US" sz="3300" dirty="0">
                <a:latin typeface="Lato" panose="020F0502020204030203" pitchFamily="34" charset="0"/>
                <a:ea typeface="Lato" panose="020F0502020204030203" pitchFamily="34" charset="0"/>
                <a:cs typeface="Lato" panose="020F0502020204030203" pitchFamily="34" charset="0"/>
              </a:rPr>
              <a:t>The new Key Information Document</a:t>
            </a:r>
          </a:p>
          <a:p>
            <a:pPr marL="342900" lvl="0" indent="-342900" algn="just">
              <a:lnSpc>
                <a:spcPct val="120000"/>
              </a:lnSpc>
              <a:spcBef>
                <a:spcPct val="20000"/>
              </a:spcBef>
              <a:buFont typeface="+mj-lt"/>
              <a:buAutoNum type="arabicPeriod"/>
            </a:pPr>
            <a:endParaRPr lang="en-US" sz="3300" dirty="0">
              <a:latin typeface="Lato" panose="020F0502020204030203" pitchFamily="34" charset="0"/>
              <a:ea typeface="Lato" panose="020F0502020204030203" pitchFamily="34" charset="0"/>
              <a:cs typeface="Lato" panose="020F0502020204030203" pitchFamily="34" charset="0"/>
            </a:endParaRPr>
          </a:p>
          <a:p>
            <a:pPr marL="0" lvl="0" indent="0" algn="just">
              <a:lnSpc>
                <a:spcPct val="120000"/>
              </a:lnSpc>
              <a:spcBef>
                <a:spcPct val="20000"/>
              </a:spcBef>
              <a:buNone/>
            </a:pPr>
            <a:endParaRPr lang="en-US" sz="3300" dirty="0">
              <a:latin typeface="Lato" panose="020F0502020204030203" pitchFamily="34" charset="0"/>
              <a:ea typeface="Lato" panose="020F0502020204030203" pitchFamily="34" charset="0"/>
              <a:cs typeface="Lato" panose="020F0502020204030203" pitchFamily="34" charset="0"/>
            </a:endParaRPr>
          </a:p>
          <a:p>
            <a:pPr>
              <a:lnSpc>
                <a:spcPct val="120000"/>
              </a:lnSpc>
            </a:pPr>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41577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312733"/>
            <a:ext cx="9253007" cy="564901"/>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Repeal of the Swedish Derogation/ Pay between assignments contract</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719231" y="1272969"/>
            <a:ext cx="10753537" cy="4883213"/>
          </a:xfrm>
        </p:spPr>
        <p:txBody>
          <a:bodyPr>
            <a:noAutofit/>
          </a:bodyPr>
          <a:lstStyle/>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The Swedish derogation (SD) contract allows agency workers to waive their right to equal pay after the 12 week qualifying period and instead to be paid a minimum rate when they are not working on an assignment</a:t>
            </a:r>
          </a:p>
          <a:p>
            <a:pPr marL="342900" lvl="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20000"/>
              </a:lnSpc>
              <a:spcBef>
                <a:spcPct val="20000"/>
              </a:spcBef>
            </a:pPr>
            <a:r>
              <a:rPr lang="en-US" sz="1600" b="1" dirty="0">
                <a:solidFill>
                  <a:srgbClr val="002060"/>
                </a:solidFill>
                <a:latin typeface="Lato" panose="020F0502020204030203" pitchFamily="34" charset="0"/>
                <a:ea typeface="Lato" panose="020F0502020204030203" pitchFamily="34" charset="0"/>
                <a:cs typeface="Lato" panose="020F0502020204030203" pitchFamily="34" charset="0"/>
              </a:rPr>
              <a:t>From 6 April 2020 </a:t>
            </a: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 the Agency Workers (Amendment) Regulations 2019 repeal regulations 10 and 11 of the Agency Workers Regulations 2010 i.e. from that date </a:t>
            </a:r>
            <a:r>
              <a:rPr lang="en-US" sz="1600" b="1" dirty="0">
                <a:solidFill>
                  <a:srgbClr val="002060"/>
                </a:solidFill>
                <a:latin typeface="Lato" panose="020F0502020204030203" pitchFamily="34" charset="0"/>
                <a:ea typeface="Lato" panose="020F0502020204030203" pitchFamily="34" charset="0"/>
                <a:cs typeface="Lato" panose="020F0502020204030203" pitchFamily="34" charset="0"/>
              </a:rPr>
              <a:t>agency workers can no longer waive their right to equal pay. NB – this does not automatically terminate SD contracts (see later slide).</a:t>
            </a:r>
          </a:p>
          <a:p>
            <a:pPr marL="457200" lvl="1" indent="0" algn="just">
              <a:lnSpc>
                <a:spcPct val="120000"/>
              </a:lnSpc>
              <a:spcBef>
                <a:spcPct val="20000"/>
              </a:spcBef>
              <a:buNone/>
            </a:pPr>
            <a:endParaRPr lang="en-US" sz="16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20000"/>
              </a:lnSpc>
              <a:spcBef>
                <a:spcPct val="20000"/>
              </a:spcBef>
            </a:pPr>
            <a:r>
              <a:rPr lang="en-US" sz="1600" b="1" dirty="0">
                <a:solidFill>
                  <a:srgbClr val="002060"/>
                </a:solidFill>
                <a:latin typeface="Lato" panose="020F0502020204030203" pitchFamily="34" charset="0"/>
                <a:ea typeface="Lato" panose="020F0502020204030203" pitchFamily="34" charset="0"/>
                <a:cs typeface="Lato" panose="020F0502020204030203" pitchFamily="34" charset="0"/>
              </a:rPr>
              <a:t>By no later than 30 April 2020 </a:t>
            </a: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 an agency worker who is still on a SD contract must receive a written statement from their temporary work agency confirming they are entitled to equal pay from 6 April 2020 onwards.</a:t>
            </a:r>
          </a:p>
          <a:p>
            <a:pPr marL="800100" lvl="1" indent="-342900" algn="just">
              <a:lnSpc>
                <a:spcPct val="120000"/>
              </a:lnSpc>
              <a:spcBef>
                <a:spcPct val="20000"/>
              </a:spcBef>
            </a:pPr>
            <a:r>
              <a:rPr lang="en-US" sz="1400" dirty="0">
                <a:solidFill>
                  <a:srgbClr val="002060"/>
                </a:solidFill>
                <a:latin typeface="Lato" panose="020F0502020204030203" pitchFamily="34" charset="0"/>
                <a:ea typeface="Lato" panose="020F0502020204030203" pitchFamily="34" charset="0"/>
                <a:cs typeface="Lato" panose="020F0502020204030203" pitchFamily="34" charset="0"/>
              </a:rPr>
              <a:t>If the temporary work agency does not comply, the agency worker can bring a claim to an employment tribunal for compensation </a:t>
            </a:r>
          </a:p>
          <a:p>
            <a:pPr lvl="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67066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318051"/>
            <a:ext cx="9272885" cy="738485"/>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Repeal of the Swedish Derogation/ Pay between assignments contract</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719231" y="1151275"/>
            <a:ext cx="10753537" cy="5038510"/>
          </a:xfrm>
        </p:spPr>
        <p:txBody>
          <a:bodyPr vert="horz" lIns="91440" tIns="45720" rIns="91440" bIns="45720" rtlCol="0">
            <a:normAutofit/>
          </a:bodyPr>
          <a:lstStyle/>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Repeal of regulations 10 &amp; 11 AWR </a:t>
            </a:r>
            <a:r>
              <a:rPr lang="en-US" sz="1600" u="sng" dirty="0">
                <a:solidFill>
                  <a:srgbClr val="002060"/>
                </a:solidFill>
                <a:latin typeface="Lato" panose="020F0502020204030203" pitchFamily="34" charset="0"/>
                <a:ea typeface="Lato" panose="020F0502020204030203" pitchFamily="34" charset="0"/>
                <a:cs typeface="Lato" panose="020F0502020204030203" pitchFamily="34" charset="0"/>
              </a:rPr>
              <a:t>does not </a:t>
            </a: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automatically terminate the agency workers’ employment contracts so businesses need to decide whether to keep workers on these contracts, terminate or vary these contracts.  </a:t>
            </a:r>
          </a:p>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NB - check if any umbrella companies you work with use the SD contract and how they plan to manage this change.</a:t>
            </a:r>
          </a:p>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Impact on charges to clients?  Need to ensure uplift to cover equal pay.</a:t>
            </a:r>
          </a:p>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Agency workers will have a right to not be unfairly dismissed or subjected to a detriment because of the repeal of SD contracts. This applies even if the employee has less than two years’ service. </a:t>
            </a:r>
          </a:p>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The Department for Business, Energy and Industrial Strategy (BEIS) has amended their </a:t>
            </a:r>
            <a:r>
              <a:rPr lang="en-US" sz="1600" dirty="0">
                <a:solidFill>
                  <a:srgbClr val="8C66D4"/>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AWR guidance </a:t>
            </a: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to reflect the repeal of regulations 10 &amp; 11.</a:t>
            </a:r>
          </a:p>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endParaRPr lang="en-GB"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85043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318051"/>
            <a:ext cx="9272885" cy="738485"/>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Repeal of the Swedish Derogation/ Pay between assignments contract</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 </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719232" y="1151275"/>
            <a:ext cx="5198159" cy="5038510"/>
          </a:xfrm>
        </p:spPr>
        <p:txBody>
          <a:bodyPr vert="horz" lIns="91440" tIns="45720" rIns="91440" bIns="45720" rtlCol="0">
            <a:normAutofit/>
          </a:bodyPr>
          <a:lstStyle/>
          <a:p>
            <a:pPr marL="0" lvl="0" indent="0" algn="just">
              <a:lnSpc>
                <a:spcPct val="120000"/>
              </a:lnSpc>
              <a:spcBef>
                <a:spcPct val="20000"/>
              </a:spcBef>
              <a:buNone/>
            </a:pPr>
            <a:endParaRPr lang="en-US" sz="1600" b="1" dirty="0">
              <a:solidFill>
                <a:srgbClr val="8C66D4"/>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The REC has:</a:t>
            </a:r>
          </a:p>
          <a:p>
            <a:pPr marL="800100" lvl="1"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removed the SD contracts from the legal resources website (now request only)</a:t>
            </a:r>
          </a:p>
          <a:p>
            <a:pPr marL="800100" lvl="1"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created a </a:t>
            </a:r>
            <a:r>
              <a:rPr lang="en-US" sz="1600" dirty="0">
                <a:solidFill>
                  <a:srgbClr val="8C66D4"/>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factsheet</a:t>
            </a: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 that explains the key issues to consider before:</a:t>
            </a:r>
          </a:p>
          <a:p>
            <a:pPr marL="1257300" lvl="2"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terminating or amending a SD contract, or </a:t>
            </a:r>
          </a:p>
          <a:p>
            <a:pPr marL="1257300" lvl="2"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transferring agency workers to another contract, or</a:t>
            </a:r>
          </a:p>
          <a:p>
            <a:pPr marL="1257300" lvl="2" indent="-342900" algn="just">
              <a:lnSpc>
                <a:spcPct val="120000"/>
              </a:lnSpc>
              <a:spcBef>
                <a:spcPct val="20000"/>
              </a:spcBef>
            </a:pPr>
            <a:r>
              <a:rPr lang="en-US" sz="1600" dirty="0">
                <a:solidFill>
                  <a:srgbClr val="002060"/>
                </a:solidFill>
                <a:latin typeface="Lato" panose="020F0502020204030203" pitchFamily="34" charset="0"/>
                <a:ea typeface="Lato" panose="020F0502020204030203" pitchFamily="34" charset="0"/>
                <a:cs typeface="Lato" panose="020F0502020204030203" pitchFamily="34" charset="0"/>
              </a:rPr>
              <a:t>retaining the contract after 6 April 2020</a:t>
            </a:r>
          </a:p>
          <a:p>
            <a:pPr marL="1257300" lvl="2" indent="-342900" algn="just">
              <a:lnSpc>
                <a:spcPct val="120000"/>
              </a:lnSpc>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20000"/>
              </a:lnSpc>
              <a:spcBef>
                <a:spcPct val="20000"/>
              </a:spcBef>
            </a:pPr>
            <a:endParaRPr lang="en-GB"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hlinkClick r:id="rId4"/>
            <a:extLst>
              <a:ext uri="{FF2B5EF4-FFF2-40B4-BE49-F238E27FC236}">
                <a16:creationId xmlns:a16="http://schemas.microsoft.com/office/drawing/2014/main" id="{7335D632-2277-47C7-A917-EE30495E7EA8}"/>
              </a:ext>
            </a:extLst>
          </p:cNvPr>
          <p:cNvPicPr>
            <a:picLocks noChangeAspect="1"/>
          </p:cNvPicPr>
          <p:nvPr/>
        </p:nvPicPr>
        <p:blipFill rotWithShape="1">
          <a:blip r:embed="rId5"/>
          <a:srcRect l="20484" t="15858" r="22656" b="4648"/>
          <a:stretch/>
        </p:blipFill>
        <p:spPr>
          <a:xfrm>
            <a:off x="6732780" y="1357039"/>
            <a:ext cx="4542880" cy="4234196"/>
          </a:xfrm>
          <a:prstGeom prst="rect">
            <a:avLst/>
          </a:prstGeom>
        </p:spPr>
      </p:pic>
    </p:spTree>
    <p:extLst>
      <p:ext uri="{BB962C8B-B14F-4D97-AF65-F5344CB8AC3E}">
        <p14:creationId xmlns:p14="http://schemas.microsoft.com/office/powerpoint/2010/main" val="1370535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175925"/>
            <a:ext cx="7261225" cy="979356"/>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Written statement of particulars </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1" y="1574316"/>
            <a:ext cx="10753537" cy="4555450"/>
          </a:xfrm>
        </p:spPr>
        <p:txBody>
          <a:bodyPr>
            <a:normAutofit/>
          </a:bodyPr>
          <a:lstStyle/>
          <a:p>
            <a:pPr marL="0" lvl="0" indent="0" algn="just">
              <a:lnSpc>
                <a:spcPct val="100000"/>
              </a:lnSpc>
              <a:spcBef>
                <a:spcPct val="20000"/>
              </a:spcBef>
              <a:buNone/>
            </a:pPr>
            <a:r>
              <a:rPr lang="en-US" sz="1800" b="1" dirty="0">
                <a:latin typeface="Lato" panose="020F0502020204030203" pitchFamily="34" charset="0"/>
                <a:ea typeface="Lato" panose="020F0502020204030203" pitchFamily="34" charset="0"/>
                <a:cs typeface="Lato" panose="020F0502020204030203" pitchFamily="34" charset="0"/>
              </a:rPr>
              <a:t>From 6 April 2020 </a:t>
            </a:r>
            <a:r>
              <a:rPr lang="en-US" sz="1800" dirty="0">
                <a:solidFill>
                  <a:srgbClr val="002060"/>
                </a:solidFill>
                <a:latin typeface="Lato" panose="020F0502020204030203" pitchFamily="34" charset="0"/>
                <a:ea typeface="Lato" panose="020F0502020204030203" pitchFamily="34" charset="0"/>
                <a:cs typeface="Lato" panose="020F0502020204030203" pitchFamily="34" charset="0"/>
              </a:rPr>
              <a:t>there are a number of changes to the requirements around written statements of particulars: </a:t>
            </a:r>
          </a:p>
          <a:p>
            <a:pPr marL="0" lvl="0" indent="0" algn="just">
              <a:lnSpc>
                <a:spcPct val="200000"/>
              </a:lnSpc>
              <a:spcBef>
                <a:spcPct val="20000"/>
              </a:spcBef>
              <a:buNone/>
            </a:pPr>
            <a:endParaRPr lang="en-US" sz="18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200000"/>
              </a:lnSpc>
              <a:spcBef>
                <a:spcPct val="20000"/>
              </a:spcBef>
            </a:pPr>
            <a:r>
              <a:rPr lang="en-US" sz="1800" b="1" dirty="0">
                <a:solidFill>
                  <a:srgbClr val="002060"/>
                </a:solidFill>
                <a:latin typeface="Lato" panose="020F0502020204030203" pitchFamily="34" charset="0"/>
                <a:ea typeface="Lato" panose="020F0502020204030203" pitchFamily="34" charset="0"/>
                <a:cs typeface="Lato" panose="020F0502020204030203" pitchFamily="34" charset="0"/>
              </a:rPr>
              <a:t>Who</a:t>
            </a:r>
            <a:r>
              <a:rPr lang="en-US" sz="1800" dirty="0">
                <a:solidFill>
                  <a:srgbClr val="002060"/>
                </a:solidFill>
                <a:latin typeface="Lato" panose="020F0502020204030203" pitchFamily="34" charset="0"/>
                <a:ea typeface="Lato" panose="020F0502020204030203" pitchFamily="34" charset="0"/>
                <a:cs typeface="Lato" panose="020F0502020204030203" pitchFamily="34" charset="0"/>
              </a:rPr>
              <a:t> must receive a written statement</a:t>
            </a:r>
          </a:p>
          <a:p>
            <a:pPr marL="285750" lvl="0" indent="-285750" algn="just">
              <a:lnSpc>
                <a:spcPct val="200000"/>
              </a:lnSpc>
              <a:spcBef>
                <a:spcPct val="20000"/>
              </a:spcBef>
            </a:pPr>
            <a:r>
              <a:rPr lang="en-US" sz="1800" b="1" dirty="0">
                <a:solidFill>
                  <a:srgbClr val="002060"/>
                </a:solidFill>
                <a:latin typeface="Lato" panose="020F0502020204030203" pitchFamily="34" charset="0"/>
                <a:ea typeface="Lato" panose="020F0502020204030203" pitchFamily="34" charset="0"/>
                <a:cs typeface="Lato" panose="020F0502020204030203" pitchFamily="34" charset="0"/>
              </a:rPr>
              <a:t>When</a:t>
            </a:r>
            <a:r>
              <a:rPr lang="en-US" sz="1800" dirty="0">
                <a:solidFill>
                  <a:srgbClr val="002060"/>
                </a:solidFill>
                <a:latin typeface="Lato" panose="020F0502020204030203" pitchFamily="34" charset="0"/>
                <a:ea typeface="Lato" panose="020F0502020204030203" pitchFamily="34" charset="0"/>
                <a:cs typeface="Lato" panose="020F0502020204030203" pitchFamily="34" charset="0"/>
              </a:rPr>
              <a:t> they must receive the written statement</a:t>
            </a:r>
          </a:p>
          <a:p>
            <a:pPr marL="285750" lvl="0" indent="-285750" algn="just">
              <a:lnSpc>
                <a:spcPct val="200000"/>
              </a:lnSpc>
              <a:spcBef>
                <a:spcPct val="20000"/>
              </a:spcBef>
            </a:pPr>
            <a:r>
              <a:rPr lang="en-US" sz="1800" b="1" dirty="0">
                <a:solidFill>
                  <a:srgbClr val="002060"/>
                </a:solidFill>
                <a:latin typeface="Lato" panose="020F0502020204030203" pitchFamily="34" charset="0"/>
                <a:ea typeface="Lato" panose="020F0502020204030203" pitchFamily="34" charset="0"/>
                <a:cs typeface="Lato" panose="020F0502020204030203" pitchFamily="34" charset="0"/>
              </a:rPr>
              <a:t>What</a:t>
            </a:r>
            <a:r>
              <a:rPr lang="en-US" sz="1800" dirty="0">
                <a:solidFill>
                  <a:srgbClr val="002060"/>
                </a:solidFill>
                <a:latin typeface="Lato" panose="020F0502020204030203" pitchFamily="34" charset="0"/>
                <a:ea typeface="Lato" panose="020F0502020204030203" pitchFamily="34" charset="0"/>
                <a:cs typeface="Lato" panose="020F0502020204030203" pitchFamily="34" charset="0"/>
              </a:rPr>
              <a:t> the written statement must contain </a:t>
            </a:r>
            <a:endParaRPr lang="en-GB" sz="1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13444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175925"/>
            <a:ext cx="9075513" cy="979356"/>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Written statement of particulars  - who and when? </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a:p>
            <a:pPr>
              <a:lnSpc>
                <a:spcPct val="120000"/>
              </a:lnSpc>
            </a:pP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1" y="1374512"/>
            <a:ext cx="10753537" cy="5026288"/>
          </a:xfrm>
        </p:spPr>
        <p:txBody>
          <a:bodyPr>
            <a:normAutofit fontScale="32500" lnSpcReduction="20000"/>
          </a:bodyPr>
          <a:lstStyle/>
          <a:p>
            <a:pPr marL="0" indent="0" algn="just">
              <a:lnSpc>
                <a:spcPct val="100000"/>
              </a:lnSpc>
              <a:spcBef>
                <a:spcPct val="20000"/>
              </a:spcBef>
              <a:buNone/>
            </a:pPr>
            <a:r>
              <a:rPr lang="en-US" sz="4300" b="1" dirty="0">
                <a:latin typeface="Lato" panose="020F0502020204030203" pitchFamily="34" charset="0"/>
                <a:ea typeface="Lato" panose="020F0502020204030203" pitchFamily="34" charset="0"/>
                <a:cs typeface="Lato" panose="020F0502020204030203" pitchFamily="34" charset="0"/>
              </a:rPr>
              <a:t>From 6 April 2020</a:t>
            </a:r>
            <a:endParaRPr lang="en-US" sz="4300" b="1"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457200" lvl="1" indent="0" algn="just">
              <a:lnSpc>
                <a:spcPct val="200000"/>
              </a:lnSpc>
              <a:spcBef>
                <a:spcPct val="20000"/>
              </a:spcBef>
              <a:buNone/>
            </a:pPr>
            <a:endParaRPr lang="en-US" sz="43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just">
              <a:lnSpc>
                <a:spcPct val="200000"/>
              </a:lnSpc>
              <a:spcBef>
                <a:spcPct val="20000"/>
              </a:spcBef>
            </a:pPr>
            <a:r>
              <a:rPr lang="en-US" sz="4300" dirty="0">
                <a:solidFill>
                  <a:srgbClr val="002060"/>
                </a:solidFill>
                <a:latin typeface="Lato" panose="020F0502020204030203" pitchFamily="34" charset="0"/>
                <a:ea typeface="Lato" panose="020F0502020204030203" pitchFamily="34" charset="0"/>
                <a:cs typeface="Lato" panose="020F0502020204030203" pitchFamily="34" charset="0"/>
              </a:rPr>
              <a:t>The right to receive a written statement of employment particulars will be extended from employees to all workers (Note 1).  (NB - agency PAYE only (not PSCs) – umbrellas will have to manage their own workers). </a:t>
            </a:r>
          </a:p>
          <a:p>
            <a:pPr>
              <a:lnSpc>
                <a:spcPct val="200000"/>
              </a:lnSpc>
              <a:spcBef>
                <a:spcPct val="20000"/>
              </a:spcBef>
            </a:pPr>
            <a:r>
              <a:rPr lang="en-US" sz="4300" dirty="0">
                <a:solidFill>
                  <a:srgbClr val="002060"/>
                </a:solidFill>
                <a:latin typeface="Lato" panose="020F0502020204030203" pitchFamily="34" charset="0"/>
                <a:ea typeface="Lato" panose="020F0502020204030203" pitchFamily="34" charset="0"/>
                <a:cs typeface="Lato" panose="020F0502020204030203" pitchFamily="34" charset="0"/>
              </a:rPr>
              <a:t>This is separate to Conduct Regs requirements to agree terms with work-seeker – the ERA requires more information than the Conduct Regulations and timings for when the documents must be issued also differ. </a:t>
            </a:r>
          </a:p>
          <a:p>
            <a:pPr>
              <a:lnSpc>
                <a:spcPct val="200000"/>
              </a:lnSpc>
              <a:spcBef>
                <a:spcPct val="20000"/>
              </a:spcBef>
            </a:pPr>
            <a:r>
              <a:rPr lang="en-US" sz="4300" dirty="0">
                <a:solidFill>
                  <a:srgbClr val="002060"/>
                </a:solidFill>
                <a:latin typeface="Lato" panose="020F0502020204030203" pitchFamily="34" charset="0"/>
                <a:ea typeface="Lato" panose="020F0502020204030203" pitchFamily="34" charset="0"/>
                <a:cs typeface="Lato" panose="020F0502020204030203" pitchFamily="34" charset="0"/>
              </a:rPr>
              <a:t>The written statement must be given on day one of employment (Note 2).</a:t>
            </a:r>
          </a:p>
          <a:p>
            <a:pPr>
              <a:lnSpc>
                <a:spcPct val="200000"/>
              </a:lnSpc>
              <a:spcBef>
                <a:spcPct val="20000"/>
              </a:spcBef>
            </a:pPr>
            <a:r>
              <a:rPr lang="en-US" sz="4300" dirty="0">
                <a:solidFill>
                  <a:srgbClr val="002060"/>
                </a:solidFill>
                <a:latin typeface="Lato" panose="020F0502020204030203" pitchFamily="34" charset="0"/>
                <a:ea typeface="Lato" panose="020F0502020204030203" pitchFamily="34" charset="0"/>
                <a:cs typeface="Lato" panose="020F0502020204030203" pitchFamily="34" charset="0"/>
              </a:rPr>
              <a:t>Specific information to include (see table next slide - new information in </a:t>
            </a:r>
            <a:r>
              <a:rPr lang="en-US" sz="4300" b="1" dirty="0">
                <a:solidFill>
                  <a:srgbClr val="002060"/>
                </a:solidFill>
                <a:latin typeface="Lato" panose="020F0502020204030203" pitchFamily="34" charset="0"/>
                <a:ea typeface="Lato" panose="020F0502020204030203" pitchFamily="34" charset="0"/>
                <a:cs typeface="Lato" panose="020F0502020204030203" pitchFamily="34" charset="0"/>
              </a:rPr>
              <a:t>bold</a:t>
            </a:r>
            <a:r>
              <a:rPr lang="en-US" sz="4300" dirty="0">
                <a:solidFill>
                  <a:srgbClr val="002060"/>
                </a:solidFill>
                <a:latin typeface="Lato" panose="020F0502020204030203" pitchFamily="34" charset="0"/>
                <a:ea typeface="Lato" panose="020F0502020204030203" pitchFamily="34" charset="0"/>
                <a:cs typeface="Lato" panose="020F0502020204030203" pitchFamily="34" charset="0"/>
              </a:rPr>
              <a:t>) (Note 2)</a:t>
            </a:r>
            <a:endParaRPr lang="en-GB" sz="2900" dirty="0">
              <a:latin typeface="Lato" panose="020F0502020204030203" pitchFamily="34" charset="0"/>
              <a:ea typeface="Lato" panose="020F0502020204030203" pitchFamily="34" charset="0"/>
              <a:cs typeface="Lato" panose="020F0502020204030203" pitchFamily="34" charset="0"/>
            </a:endParaRPr>
          </a:p>
          <a:p>
            <a:pPr lvl="1" algn="just">
              <a:spcBef>
                <a:spcPct val="20000"/>
              </a:spcBef>
            </a:pPr>
            <a:endParaRPr lang="en-US" sz="1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0" indent="0">
              <a:lnSpc>
                <a:spcPct val="200000"/>
              </a:lnSpc>
              <a:spcBef>
                <a:spcPct val="20000"/>
              </a:spcBef>
              <a:buNone/>
            </a:pPr>
            <a:endParaRPr lang="en-US" sz="34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0" indent="0">
              <a:lnSpc>
                <a:spcPct val="200000"/>
              </a:lnSpc>
              <a:spcBef>
                <a:spcPct val="20000"/>
              </a:spcBef>
              <a:buNone/>
            </a:pPr>
            <a:endParaRPr lang="en-US" sz="34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0" indent="0">
              <a:lnSpc>
                <a:spcPct val="200000"/>
              </a:lnSpc>
              <a:spcBef>
                <a:spcPct val="20000"/>
              </a:spcBef>
              <a:buNone/>
            </a:pPr>
            <a:r>
              <a:rPr lang="en-US" sz="3400" b="1" dirty="0">
                <a:solidFill>
                  <a:srgbClr val="002060"/>
                </a:solidFill>
                <a:latin typeface="Lato" panose="020F0502020204030203" pitchFamily="34" charset="0"/>
                <a:ea typeface="Lato" panose="020F0502020204030203" pitchFamily="34" charset="0"/>
                <a:cs typeface="Lato" panose="020F0502020204030203" pitchFamily="34" charset="0"/>
              </a:rPr>
              <a:t>Note 1:  the Employment Rights Act 1996 (ERA) amended by the Employment Rights (Miscellaneous Amendments) Regulations 2019</a:t>
            </a:r>
          </a:p>
          <a:p>
            <a:pPr marL="0" indent="0">
              <a:lnSpc>
                <a:spcPct val="200000"/>
              </a:lnSpc>
              <a:spcBef>
                <a:spcPct val="20000"/>
              </a:spcBef>
              <a:buNone/>
            </a:pPr>
            <a:r>
              <a:rPr lang="en-US" sz="3400" b="1" dirty="0">
                <a:solidFill>
                  <a:srgbClr val="002060"/>
                </a:solidFill>
                <a:latin typeface="Lato" panose="020F0502020204030203" pitchFamily="34" charset="0"/>
                <a:ea typeface="Lato" panose="020F0502020204030203" pitchFamily="34" charset="0"/>
                <a:cs typeface="Lato" panose="020F0502020204030203" pitchFamily="34" charset="0"/>
              </a:rPr>
              <a:t>Note 2: The Employment Rights (Employment Particulars and Paid Annual Leave) (Amendment) Regulations 2019 amend the Employment Rights Act 1996 (ERA)</a:t>
            </a:r>
          </a:p>
          <a:p>
            <a:pPr marL="0" indent="0">
              <a:lnSpc>
                <a:spcPct val="200000"/>
              </a:lnSpc>
              <a:spcBef>
                <a:spcPct val="20000"/>
              </a:spcBef>
              <a:buNone/>
            </a:pPr>
            <a:endParaRPr lang="en-US" sz="21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a:lnSpc>
                <a:spcPct val="200000"/>
              </a:lnSpc>
              <a:spcBef>
                <a:spcPct val="20000"/>
              </a:spcBef>
            </a:pPr>
            <a:endParaRPr lang="en-GB" sz="21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5344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463181-6FA3-4B57-A6FD-1AEE684E44AC}"/>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ADF9A0E-76AD-4C1D-8394-3369ADC4230B}"/>
              </a:ext>
            </a:extLst>
          </p:cNvPr>
          <p:cNvSpPr>
            <a:spLocks noGrp="1"/>
          </p:cNvSpPr>
          <p:nvPr>
            <p:ph type="body" sz="quarter" idx="12"/>
          </p:nvPr>
        </p:nvSpPr>
        <p:spPr>
          <a:xfrm>
            <a:off x="487341" y="241083"/>
            <a:ext cx="7261225" cy="564901"/>
          </a:xfrm>
        </p:spPr>
        <p:txBody>
          <a:bodyPr>
            <a:normAutofit fontScale="77500" lnSpcReduction="20000"/>
          </a:bodyPr>
          <a:lstStyle/>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Written statement of particulars – what and why? </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a:p>
            <a:endParaRPr lang="en-GB" dirty="0"/>
          </a:p>
        </p:txBody>
      </p:sp>
      <p:graphicFrame>
        <p:nvGraphicFramePr>
          <p:cNvPr id="7" name="Table 6">
            <a:extLst>
              <a:ext uri="{FF2B5EF4-FFF2-40B4-BE49-F238E27FC236}">
                <a16:creationId xmlns:a16="http://schemas.microsoft.com/office/drawing/2014/main" id="{82F09981-2E12-43B3-A1F2-30272697998F}"/>
              </a:ext>
            </a:extLst>
          </p:cNvPr>
          <p:cNvGraphicFramePr>
            <a:graphicFrameLocks noGrp="1"/>
          </p:cNvGraphicFramePr>
          <p:nvPr/>
        </p:nvGraphicFramePr>
        <p:xfrm>
          <a:off x="813237" y="1052533"/>
          <a:ext cx="8702422" cy="5389569"/>
        </p:xfrm>
        <a:graphic>
          <a:graphicData uri="http://schemas.openxmlformats.org/drawingml/2006/table">
            <a:tbl>
              <a:tblPr firstRow="1" bandRow="1">
                <a:tableStyleId>{5C22544A-7EE6-4342-B048-85BDC9FD1C3A}</a:tableStyleId>
              </a:tblPr>
              <a:tblGrid>
                <a:gridCol w="5332081">
                  <a:extLst>
                    <a:ext uri="{9D8B030D-6E8A-4147-A177-3AD203B41FA5}">
                      <a16:colId xmlns:a16="http://schemas.microsoft.com/office/drawing/2014/main" val="1983353295"/>
                    </a:ext>
                  </a:extLst>
                </a:gridCol>
                <a:gridCol w="1341506">
                  <a:extLst>
                    <a:ext uri="{9D8B030D-6E8A-4147-A177-3AD203B41FA5}">
                      <a16:colId xmlns:a16="http://schemas.microsoft.com/office/drawing/2014/main" val="1220885252"/>
                    </a:ext>
                  </a:extLst>
                </a:gridCol>
                <a:gridCol w="2028835">
                  <a:extLst>
                    <a:ext uri="{9D8B030D-6E8A-4147-A177-3AD203B41FA5}">
                      <a16:colId xmlns:a16="http://schemas.microsoft.com/office/drawing/2014/main" val="1506084648"/>
                    </a:ext>
                  </a:extLst>
                </a:gridCol>
              </a:tblGrid>
              <a:tr h="517539">
                <a:tc>
                  <a:txBody>
                    <a:bodyPr/>
                    <a:lstStyle/>
                    <a:p>
                      <a:pPr>
                        <a:lnSpc>
                          <a:spcPct val="107000"/>
                        </a:lnSpc>
                        <a:spcAft>
                          <a:spcPts val="800"/>
                        </a:spcAft>
                      </a:pPr>
                      <a:r>
                        <a:rPr lang="en-US" sz="1000">
                          <a:effectLst/>
                        </a:rPr>
                        <a:t>Information to provide to the worker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000">
                          <a:effectLst/>
                        </a:rPr>
                        <a:t>Written statement  (ERA)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000">
                          <a:effectLst/>
                        </a:rPr>
                        <a:t>Conduct Regs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93450132"/>
                  </a:ext>
                </a:extLst>
              </a:tr>
              <a:tr h="286590">
                <a:tc>
                  <a:txBody>
                    <a:bodyPr/>
                    <a:lstStyle/>
                    <a:p>
                      <a:pPr>
                        <a:lnSpc>
                          <a:spcPct val="107000"/>
                        </a:lnSpc>
                        <a:spcAft>
                          <a:spcPts val="800"/>
                        </a:spcAft>
                      </a:pPr>
                      <a:r>
                        <a:rPr lang="en-GB" sz="1100" dirty="0">
                          <a:effectLst/>
                        </a:rPr>
                        <a:t>Name of employer and worker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1374779181"/>
                  </a:ext>
                </a:extLst>
              </a:tr>
              <a:tr h="286590">
                <a:tc>
                  <a:txBody>
                    <a:bodyPr/>
                    <a:lstStyle/>
                    <a:p>
                      <a:pPr>
                        <a:lnSpc>
                          <a:spcPct val="107000"/>
                        </a:lnSpc>
                        <a:spcAft>
                          <a:spcPts val="800"/>
                        </a:spcAft>
                      </a:pPr>
                      <a:r>
                        <a:rPr lang="en-GB" sz="1100" dirty="0">
                          <a:effectLst/>
                        </a:rPr>
                        <a:t>Date employment began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4170787828"/>
                  </a:ext>
                </a:extLst>
              </a:tr>
              <a:tr h="286590">
                <a:tc>
                  <a:txBody>
                    <a:bodyPr/>
                    <a:lstStyle/>
                    <a:p>
                      <a:pPr>
                        <a:lnSpc>
                          <a:spcPct val="107000"/>
                        </a:lnSpc>
                        <a:spcAft>
                          <a:spcPts val="800"/>
                        </a:spcAft>
                      </a:pPr>
                      <a:r>
                        <a:rPr lang="en-GB" sz="1100" dirty="0">
                          <a:effectLst/>
                        </a:rPr>
                        <a:t>Job title or description of duties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2048710435"/>
                  </a:ext>
                </a:extLst>
              </a:tr>
              <a:tr h="286590">
                <a:tc>
                  <a:txBody>
                    <a:bodyPr/>
                    <a:lstStyle/>
                    <a:p>
                      <a:pPr>
                        <a:lnSpc>
                          <a:spcPct val="107000"/>
                        </a:lnSpc>
                        <a:spcAft>
                          <a:spcPts val="800"/>
                        </a:spcAft>
                      </a:pPr>
                      <a:r>
                        <a:rPr lang="en-GB" sz="1100" b="1" dirty="0">
                          <a:effectLst/>
                        </a:rPr>
                        <a:t>Days and hours workers are required to work, also if they are variable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 but not if variable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2790468739"/>
                  </a:ext>
                </a:extLst>
              </a:tr>
              <a:tr h="286590">
                <a:tc>
                  <a:txBody>
                    <a:bodyPr/>
                    <a:lstStyle/>
                    <a:p>
                      <a:pPr>
                        <a:lnSpc>
                          <a:spcPct val="107000"/>
                        </a:lnSpc>
                        <a:spcAft>
                          <a:spcPts val="800"/>
                        </a:spcAft>
                      </a:pPr>
                      <a:r>
                        <a:rPr lang="en-GB" sz="1100" dirty="0">
                          <a:effectLst/>
                        </a:rPr>
                        <a:t>Place of work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1497414269"/>
                  </a:ext>
                </a:extLst>
              </a:tr>
              <a:tr h="286590">
                <a:tc>
                  <a:txBody>
                    <a:bodyPr/>
                    <a:lstStyle/>
                    <a:p>
                      <a:pPr>
                        <a:lnSpc>
                          <a:spcPct val="107000"/>
                        </a:lnSpc>
                        <a:spcAft>
                          <a:spcPts val="800"/>
                        </a:spcAft>
                      </a:pPr>
                      <a:r>
                        <a:rPr lang="en-GB" sz="1100" dirty="0">
                          <a:effectLst/>
                        </a:rPr>
                        <a:t>Duration of the contract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3402133071"/>
                  </a:ext>
                </a:extLst>
              </a:tr>
              <a:tr h="286590">
                <a:tc>
                  <a:txBody>
                    <a:bodyPr/>
                    <a:lstStyle/>
                    <a:p>
                      <a:pPr>
                        <a:lnSpc>
                          <a:spcPct val="107000"/>
                        </a:lnSpc>
                        <a:spcAft>
                          <a:spcPts val="800"/>
                        </a:spcAft>
                      </a:pPr>
                      <a:r>
                        <a:rPr lang="en-GB" sz="1100" dirty="0">
                          <a:effectLst/>
                        </a:rPr>
                        <a:t>Notice periods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If applicable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2474372840"/>
                  </a:ext>
                </a:extLst>
              </a:tr>
              <a:tr h="286590">
                <a:tc>
                  <a:txBody>
                    <a:bodyPr/>
                    <a:lstStyle/>
                    <a:p>
                      <a:pPr>
                        <a:lnSpc>
                          <a:spcPct val="107000"/>
                        </a:lnSpc>
                        <a:spcAft>
                          <a:spcPts val="800"/>
                        </a:spcAft>
                      </a:pPr>
                      <a:r>
                        <a:rPr lang="en-GB" sz="1100" dirty="0">
                          <a:effectLst/>
                        </a:rPr>
                        <a:t>All remuneration, not just pay and intervals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dirty="0">
                          <a:effectLst/>
                        </a:rPr>
                        <a:t>y but not all renumeration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4058530628"/>
                  </a:ext>
                </a:extLst>
              </a:tr>
              <a:tr h="286590">
                <a:tc>
                  <a:txBody>
                    <a:bodyPr/>
                    <a:lstStyle/>
                    <a:p>
                      <a:pPr>
                        <a:lnSpc>
                          <a:spcPct val="107000"/>
                        </a:lnSpc>
                        <a:spcAft>
                          <a:spcPts val="800"/>
                        </a:spcAft>
                      </a:pPr>
                      <a:r>
                        <a:rPr lang="en-US" sz="1100" dirty="0">
                          <a:effectLst/>
                        </a:rPr>
                        <a:t>Holiday pay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2028442410"/>
                  </a:ext>
                </a:extLst>
              </a:tr>
              <a:tr h="286590">
                <a:tc>
                  <a:txBody>
                    <a:bodyPr/>
                    <a:lstStyle/>
                    <a:p>
                      <a:pPr>
                        <a:lnSpc>
                          <a:spcPct val="107000"/>
                        </a:lnSpc>
                        <a:spcAft>
                          <a:spcPts val="800"/>
                        </a:spcAft>
                      </a:pPr>
                      <a:r>
                        <a:rPr lang="en-US" sz="1100" dirty="0">
                          <a:effectLst/>
                        </a:rPr>
                        <a:t>Entitlement to sick leave and pay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2545183953"/>
                  </a:ext>
                </a:extLst>
              </a:tr>
              <a:tr h="286590">
                <a:tc>
                  <a:txBody>
                    <a:bodyPr/>
                    <a:lstStyle/>
                    <a:p>
                      <a:pPr>
                        <a:lnSpc>
                          <a:spcPct val="107000"/>
                        </a:lnSpc>
                        <a:spcAft>
                          <a:spcPts val="800"/>
                        </a:spcAft>
                      </a:pPr>
                      <a:r>
                        <a:rPr lang="en-US" sz="1100" dirty="0">
                          <a:effectLst/>
                        </a:rPr>
                        <a:t>Other entitlements such as maternity/paternity leave and other paid leave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2268507675"/>
                  </a:ext>
                </a:extLst>
              </a:tr>
              <a:tr h="286590">
                <a:tc>
                  <a:txBody>
                    <a:bodyPr/>
                    <a:lstStyle/>
                    <a:p>
                      <a:pPr>
                        <a:lnSpc>
                          <a:spcPct val="107000"/>
                        </a:lnSpc>
                        <a:spcAft>
                          <a:spcPts val="800"/>
                        </a:spcAft>
                      </a:pPr>
                      <a:r>
                        <a:rPr lang="en-US" sz="1100" b="1" dirty="0">
                          <a:effectLst/>
                        </a:rPr>
                        <a:t>Training entitlements (including if any is compulsory)</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1197561736"/>
                  </a:ext>
                </a:extLst>
              </a:tr>
              <a:tr h="286590">
                <a:tc>
                  <a:txBody>
                    <a:bodyPr/>
                    <a:lstStyle/>
                    <a:p>
                      <a:pPr>
                        <a:lnSpc>
                          <a:spcPct val="107000"/>
                        </a:lnSpc>
                        <a:spcAft>
                          <a:spcPts val="800"/>
                        </a:spcAft>
                      </a:pPr>
                      <a:r>
                        <a:rPr lang="en-US" sz="1100" b="1" dirty="0">
                          <a:effectLst/>
                        </a:rPr>
                        <a:t>Duration and conditions of any probationary period</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4074009962"/>
                  </a:ext>
                </a:extLst>
              </a:tr>
              <a:tr h="286590">
                <a:tc>
                  <a:txBody>
                    <a:bodyPr/>
                    <a:lstStyle/>
                    <a:p>
                      <a:pPr>
                        <a:lnSpc>
                          <a:spcPct val="107000"/>
                        </a:lnSpc>
                        <a:spcAft>
                          <a:spcPts val="800"/>
                        </a:spcAft>
                      </a:pPr>
                      <a:r>
                        <a:rPr lang="en-US" sz="1100" b="1" dirty="0">
                          <a:effectLst/>
                        </a:rPr>
                        <a:t>Any other benefits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2728171317"/>
                  </a:ext>
                </a:extLst>
              </a:tr>
              <a:tr h="286590">
                <a:tc>
                  <a:txBody>
                    <a:bodyPr/>
                    <a:lstStyle/>
                    <a:p>
                      <a:pPr>
                        <a:lnSpc>
                          <a:spcPct val="107000"/>
                        </a:lnSpc>
                        <a:spcAft>
                          <a:spcPts val="800"/>
                        </a:spcAft>
                      </a:pPr>
                      <a:r>
                        <a:rPr lang="en-US" sz="1100" dirty="0">
                          <a:effectLst/>
                        </a:rPr>
                        <a:t>Pensions and pensions schemes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996903021"/>
                  </a:ext>
                </a:extLst>
              </a:tr>
              <a:tr h="286590">
                <a:tc>
                  <a:txBody>
                    <a:bodyPr/>
                    <a:lstStyle/>
                    <a:p>
                      <a:pPr>
                        <a:lnSpc>
                          <a:spcPct val="107000"/>
                        </a:lnSpc>
                        <a:spcAft>
                          <a:spcPts val="800"/>
                        </a:spcAft>
                      </a:pPr>
                      <a:r>
                        <a:rPr lang="en-US" sz="1100" dirty="0">
                          <a:effectLst/>
                        </a:rPr>
                        <a:t>Any collective agreements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3184343524"/>
                  </a:ext>
                </a:extLst>
              </a:tr>
              <a:tr h="286590">
                <a:tc>
                  <a:txBody>
                    <a:bodyPr/>
                    <a:lstStyle/>
                    <a:p>
                      <a:pPr>
                        <a:lnSpc>
                          <a:spcPct val="107000"/>
                        </a:lnSpc>
                        <a:spcAft>
                          <a:spcPts val="800"/>
                        </a:spcAft>
                      </a:pPr>
                      <a:r>
                        <a:rPr lang="en-US" sz="1100" dirty="0">
                          <a:effectLst/>
                        </a:rPr>
                        <a:t>Any information on disciplinary rules and grievance procedures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dirty="0">
                          <a:effectLst/>
                        </a:rPr>
                        <a: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tc>
                  <a:txBody>
                    <a:bodyPr/>
                    <a:lstStyle/>
                    <a:p>
                      <a:pPr>
                        <a:lnSpc>
                          <a:spcPct val="107000"/>
                        </a:lnSpc>
                        <a:spcAft>
                          <a:spcPts val="800"/>
                        </a:spcAft>
                      </a:pPr>
                      <a:r>
                        <a:rPr lang="en-US" sz="1100" dirty="0">
                          <a:effectLst/>
                        </a:rPr>
                        <a:t>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897" marR="79897" marT="39949" marB="39949"/>
                </a:tc>
                <a:extLst>
                  <a:ext uri="{0D108BD9-81ED-4DB2-BD59-A6C34878D82A}">
                    <a16:rowId xmlns:a16="http://schemas.microsoft.com/office/drawing/2014/main" val="722380352"/>
                  </a:ext>
                </a:extLst>
              </a:tr>
            </a:tbl>
          </a:graphicData>
        </a:graphic>
      </p:graphicFrame>
      <p:sp>
        <p:nvSpPr>
          <p:cNvPr id="8" name="Rectangle: Rounded Corners 7">
            <a:extLst>
              <a:ext uri="{FF2B5EF4-FFF2-40B4-BE49-F238E27FC236}">
                <a16:creationId xmlns:a16="http://schemas.microsoft.com/office/drawing/2014/main" id="{D3BFBA30-BAE5-4AFE-8A38-724D0373128C}"/>
              </a:ext>
            </a:extLst>
          </p:cNvPr>
          <p:cNvSpPr/>
          <p:nvPr/>
        </p:nvSpPr>
        <p:spPr>
          <a:xfrm>
            <a:off x="9807400" y="2434238"/>
            <a:ext cx="2298076" cy="2792589"/>
          </a:xfrm>
          <a:prstGeom prst="roundRect">
            <a:avLst/>
          </a:prstGeom>
          <a:solidFill>
            <a:srgbClr val="597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Requirements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1. Employment Rights Act 1996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2. Conduct  of Employment Agencies and Employment Businesses  Regulations 2003</a:t>
            </a: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849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3FF70D-4A9A-4C6A-A8B7-E6367002DAD4}"/>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A608CEFB-35D6-46D6-8AAD-0EAC1E20FA8A}"/>
              </a:ext>
            </a:extLst>
          </p:cNvPr>
          <p:cNvSpPr>
            <a:spLocks noGrp="1"/>
          </p:cNvSpPr>
          <p:nvPr>
            <p:ph type="body" sz="quarter" idx="12"/>
          </p:nvPr>
        </p:nvSpPr>
        <p:spPr/>
        <p:txBody>
          <a:bodyPr/>
          <a:lstStyle/>
          <a:p>
            <a:r>
              <a:rPr lang="en-GB" dirty="0"/>
              <a:t>Wi-Fi and sli.do</a:t>
            </a:r>
          </a:p>
          <a:p>
            <a:endParaRPr lang="en-GB" dirty="0"/>
          </a:p>
        </p:txBody>
      </p:sp>
      <p:sp>
        <p:nvSpPr>
          <p:cNvPr id="7" name="Text Placeholder 6">
            <a:extLst>
              <a:ext uri="{FF2B5EF4-FFF2-40B4-BE49-F238E27FC236}">
                <a16:creationId xmlns:a16="http://schemas.microsoft.com/office/drawing/2014/main" id="{2E18A71C-1A62-43A9-97E2-032D1A921407}"/>
              </a:ext>
            </a:extLst>
          </p:cNvPr>
          <p:cNvSpPr>
            <a:spLocks noGrp="1"/>
          </p:cNvSpPr>
          <p:nvPr>
            <p:ph type="body" sz="quarter" idx="13"/>
          </p:nvPr>
        </p:nvSpPr>
        <p:spPr>
          <a:xfrm>
            <a:off x="749103" y="1580978"/>
            <a:ext cx="5768430" cy="4555450"/>
          </a:xfrm>
        </p:spPr>
        <p:txBody>
          <a:bodyPr/>
          <a:lstStyle/>
          <a:p>
            <a:pPr marL="0" indent="0">
              <a:buNone/>
            </a:pPr>
            <a:r>
              <a:rPr lang="en-GB" sz="2400" b="1" dirty="0"/>
              <a:t>sli.do: Q&amp;A and polling platform</a:t>
            </a:r>
          </a:p>
          <a:p>
            <a:r>
              <a:rPr lang="en-GB" sz="2400" dirty="0"/>
              <a:t>No app installation required</a:t>
            </a:r>
          </a:p>
          <a:p>
            <a:r>
              <a:rPr lang="en-GB" sz="2400" dirty="0"/>
              <a:t>No log-in required</a:t>
            </a:r>
          </a:p>
          <a:p>
            <a:r>
              <a:rPr lang="en-GB" sz="2400" dirty="0"/>
              <a:t>Go to www.sli.do on your device</a:t>
            </a:r>
          </a:p>
          <a:p>
            <a:r>
              <a:rPr lang="en-GB" sz="2400" dirty="0"/>
              <a:t>Enter event code: #REC</a:t>
            </a:r>
          </a:p>
          <a:p>
            <a:r>
              <a:rPr lang="en-GB" sz="2400" dirty="0"/>
              <a:t>Enter any questions as the event progresses</a:t>
            </a:r>
          </a:p>
          <a:p>
            <a:r>
              <a:rPr lang="en-GB" sz="2400" dirty="0"/>
              <a:t>Audience polls will be used</a:t>
            </a:r>
          </a:p>
          <a:p>
            <a:r>
              <a:rPr lang="en-GB" sz="2400" dirty="0"/>
              <a:t>Can be used if live-streaming </a:t>
            </a:r>
          </a:p>
        </p:txBody>
      </p:sp>
      <p:sp>
        <p:nvSpPr>
          <p:cNvPr id="10" name="Text Placeholder 6">
            <a:extLst>
              <a:ext uri="{FF2B5EF4-FFF2-40B4-BE49-F238E27FC236}">
                <a16:creationId xmlns:a16="http://schemas.microsoft.com/office/drawing/2014/main" id="{CB325280-9FA8-40DD-B66B-FF66BA1B31D3}"/>
              </a:ext>
            </a:extLst>
          </p:cNvPr>
          <p:cNvSpPr txBox="1">
            <a:spLocks/>
          </p:cNvSpPr>
          <p:nvPr/>
        </p:nvSpPr>
        <p:spPr>
          <a:xfrm>
            <a:off x="6096000" y="1581809"/>
            <a:ext cx="5768430" cy="4555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Wi-Fi</a:t>
            </a:r>
          </a:p>
          <a:p>
            <a:pPr marL="0" indent="0">
              <a:buFont typeface="Arial" panose="020B0604020202020204" pitchFamily="34" charset="0"/>
              <a:buNone/>
            </a:pPr>
            <a:r>
              <a:rPr lang="en-GB" sz="2400" dirty="0"/>
              <a:t>Network: </a:t>
            </a:r>
            <a:r>
              <a:rPr lang="en-GB" sz="2400" dirty="0" err="1"/>
              <a:t>RECGuest</a:t>
            </a:r>
            <a:endParaRPr lang="en-GB" sz="2400" dirty="0"/>
          </a:p>
          <a:p>
            <a:pPr marL="0" indent="0">
              <a:buFont typeface="Arial" panose="020B0604020202020204" pitchFamily="34" charset="0"/>
              <a:buNone/>
            </a:pPr>
            <a:r>
              <a:rPr lang="en-GB" sz="2400" dirty="0"/>
              <a:t>Password: AccessGuest21</a:t>
            </a:r>
          </a:p>
        </p:txBody>
      </p:sp>
    </p:spTree>
    <p:extLst>
      <p:ext uri="{BB962C8B-B14F-4D97-AF65-F5344CB8AC3E}">
        <p14:creationId xmlns:p14="http://schemas.microsoft.com/office/powerpoint/2010/main" val="2802606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233221"/>
            <a:ext cx="9451789" cy="965702"/>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Holiday pay reference period </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6D714C5A-01D0-4233-BFAC-E77ED7AAEEDF}"/>
              </a:ext>
            </a:extLst>
          </p:cNvPr>
          <p:cNvSpPr/>
          <p:nvPr/>
        </p:nvSpPr>
        <p:spPr>
          <a:xfrm>
            <a:off x="432558" y="909855"/>
            <a:ext cx="9959087" cy="6093976"/>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6 April 2020</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1" i="0" u="none" strike="noStrike" kern="1200" cap="none" spc="0" normalizeH="0" baseline="0" noProof="0" dirty="0">
              <a:ln>
                <a:noFill/>
              </a:ln>
              <a:solidFill>
                <a:srgbClr val="8C66D4"/>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Holiday pay reference p</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eriod for calculating holiday pay extended from 12 to 52 weeks. </a:t>
            </a: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new cap of 104 weeks on how far the reference period can go back.</a:t>
            </a: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reference period applies to workers whose pay varies because</a:t>
            </a:r>
          </a:p>
          <a:p>
            <a:pPr marL="742950" marR="0" lvl="1"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do not have normal working hours, or </a:t>
            </a:r>
          </a:p>
          <a:p>
            <a:pPr marL="742950" marR="0" lvl="1"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have normal working hours but the amount of work or days or times they work typically changes every week </a:t>
            </a: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a worker has not yet worked for 52 weeks, the reference period is the total number of weeks for which the worker has worked.</a:t>
            </a: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BEIS will publish guidance shortly. </a:t>
            </a: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NB – this doesn’t change the holiday entitlement or the 12.07% calculation (it changes the reference period only).</a:t>
            </a: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Note 3: Regulation 16 of the Working Time Regulations 1998 amended by the Employment Rights (Employment Particulars and Paid Annual Leave) (Amendment) Regulations 2018</a:t>
            </a: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5391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p:txBody>
          <a:bodyPr vert="horz" lIns="91440" tIns="45720" rIns="91440" bIns="45720" rtlCol="0">
            <a:normAutofit/>
          </a:bodyPr>
          <a:lstStyle/>
          <a:p>
            <a:r>
              <a:rPr lang="en-GB" dirty="0">
                <a:solidFill>
                  <a:srgbClr val="36BEAE"/>
                </a:solidFill>
              </a:rPr>
              <a:t>Reminder: Itemised Payslips</a:t>
            </a:r>
            <a:endParaRPr lang="en-GB" dirty="0">
              <a:solidFill>
                <a:srgbClr val="FF0000"/>
              </a:solidFill>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1" y="1291418"/>
            <a:ext cx="10753537" cy="4555450"/>
          </a:xfrm>
        </p:spPr>
        <p:txBody>
          <a:bodyPr>
            <a:normAutofit lnSpcReduction="10000"/>
          </a:bodyPr>
          <a:lstStyle/>
          <a:p>
            <a:pPr marL="0" indent="0" algn="just">
              <a:lnSpc>
                <a:spcPct val="100000"/>
              </a:lnSpc>
              <a:buNone/>
            </a:pPr>
            <a:r>
              <a:rPr lang="en-US" sz="2000" b="1" dirty="0">
                <a:solidFill>
                  <a:schemeClr val="accent1">
                    <a:lumMod val="50000"/>
                  </a:schemeClr>
                </a:solidFill>
                <a:latin typeface="Arial" panose="020B0604020202020204" pitchFamily="34" charset="0"/>
                <a:cs typeface="Arial" panose="020B0604020202020204" pitchFamily="34" charset="0"/>
              </a:rPr>
              <a:t>Since 6 April 2019</a:t>
            </a:r>
            <a:r>
              <a:rPr lang="en-US" sz="2000" dirty="0">
                <a:solidFill>
                  <a:schemeClr val="accent1">
                    <a:lumMod val="50000"/>
                  </a:schemeClr>
                </a:solidFill>
                <a:latin typeface="Arial" panose="020B0604020202020204" pitchFamily="34" charset="0"/>
                <a:cs typeface="Arial" panose="020B0604020202020204" pitchFamily="34" charset="0"/>
              </a:rPr>
              <a:t> </a:t>
            </a:r>
          </a:p>
          <a:p>
            <a:pPr marL="285750" indent="-285750" algn="just">
              <a:lnSpc>
                <a:spcPct val="100000"/>
              </a:lnSpc>
            </a:pPr>
            <a:r>
              <a:rPr lang="en-US" sz="2000" dirty="0">
                <a:solidFill>
                  <a:schemeClr val="accent1">
                    <a:lumMod val="50000"/>
                  </a:schemeClr>
                </a:solidFill>
                <a:latin typeface="Arial" panose="020B0604020202020204" pitchFamily="34" charset="0"/>
                <a:cs typeface="Arial" panose="020B0604020202020204" pitchFamily="34" charset="0"/>
              </a:rPr>
              <a:t>all workers (not just employees) are entitled to receive an itemised pay slip to help workers identify whether they have been paid the correct amount.</a:t>
            </a:r>
          </a:p>
          <a:p>
            <a:pPr marL="0" indent="0" algn="just">
              <a:lnSpc>
                <a:spcPct val="100000"/>
              </a:lnSpc>
              <a:buNone/>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lgn="just">
              <a:lnSpc>
                <a:spcPct val="100000"/>
              </a:lnSpc>
            </a:pPr>
            <a:r>
              <a:rPr lang="en-US" sz="2000" dirty="0">
                <a:solidFill>
                  <a:schemeClr val="accent1">
                    <a:lumMod val="50000"/>
                  </a:schemeClr>
                </a:solidFill>
                <a:latin typeface="Arial" panose="020B0604020202020204" pitchFamily="34" charset="0"/>
                <a:cs typeface="Arial" panose="020B0604020202020204" pitchFamily="34" charset="0"/>
              </a:rPr>
              <a:t>Employers (including recruiters with temporary workers) must itemise the hours worked where the pay the worker receives varies according to the time worked.</a:t>
            </a:r>
          </a:p>
          <a:p>
            <a:pPr marL="285750" indent="-285750" algn="just">
              <a:lnSpc>
                <a:spcPct val="100000"/>
              </a:lnSpc>
            </a:pPr>
            <a:endParaRPr lang="en-US" sz="2000" dirty="0">
              <a:solidFill>
                <a:schemeClr val="accent1">
                  <a:lumMod val="50000"/>
                </a:schemeClr>
              </a:solidFill>
              <a:latin typeface="Arial" panose="020B0604020202020204" pitchFamily="34" charset="0"/>
              <a:cs typeface="Arial" panose="020B0604020202020204" pitchFamily="34" charset="0"/>
            </a:endParaRPr>
          </a:p>
          <a:p>
            <a:pPr algn="just">
              <a:lnSpc>
                <a:spcPct val="100000"/>
              </a:lnSpc>
            </a:pPr>
            <a:r>
              <a:rPr lang="en-GB" sz="2000" dirty="0">
                <a:solidFill>
                  <a:schemeClr val="accent1">
                    <a:lumMod val="50000"/>
                  </a:schemeClr>
                </a:solidFill>
                <a:latin typeface="Arial" panose="020B0604020202020204" pitchFamily="34" charset="0"/>
                <a:cs typeface="Arial" panose="020B0604020202020204" pitchFamily="34" charset="0"/>
              </a:rPr>
              <a:t>A “day rate” worker - details must be broken down to separate figures for different types of work or different rates of pay and it must be clear which pay period they were worked in.</a:t>
            </a:r>
          </a:p>
          <a:p>
            <a:pPr marL="0" indent="0" algn="just">
              <a:lnSpc>
                <a:spcPct val="100000"/>
              </a:lnSpc>
              <a:buNone/>
            </a:pPr>
            <a:r>
              <a:rPr lang="en-GB" sz="2000" dirty="0">
                <a:solidFill>
                  <a:schemeClr val="accent1">
                    <a:lumMod val="50000"/>
                  </a:schemeClr>
                </a:solidFill>
                <a:latin typeface="Arial" panose="020B0604020202020204" pitchFamily="34" charset="0"/>
                <a:cs typeface="Arial" panose="020B0604020202020204" pitchFamily="34" charset="0"/>
              </a:rPr>
              <a:t> </a:t>
            </a:r>
          </a:p>
          <a:p>
            <a:pPr marL="285750" indent="-285750" algn="just">
              <a:lnSpc>
                <a:spcPct val="100000"/>
              </a:lnSpc>
            </a:pPr>
            <a:r>
              <a:rPr lang="en-US" sz="2000" dirty="0">
                <a:solidFill>
                  <a:schemeClr val="accent1">
                    <a:lumMod val="50000"/>
                  </a:schemeClr>
                </a:solidFill>
                <a:latin typeface="Arial" panose="020B0604020202020204" pitchFamily="34" charset="0"/>
                <a:cs typeface="Arial" panose="020B0604020202020204" pitchFamily="34" charset="0"/>
              </a:rPr>
              <a:t>For more information please see </a:t>
            </a:r>
            <a:r>
              <a:rPr lang="en-US" sz="2000" dirty="0">
                <a:solidFill>
                  <a:srgbClr val="5974D4"/>
                </a:solidFill>
                <a:latin typeface="Arial" panose="020B0604020202020204" pitchFamily="34" charset="0"/>
                <a:cs typeface="Arial" panose="020B0604020202020204" pitchFamily="34" charset="0"/>
              </a:rPr>
              <a:t>the</a:t>
            </a:r>
            <a:r>
              <a:rPr lang="en-US" sz="2000" dirty="0">
                <a:solidFill>
                  <a:srgbClr val="5974D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government’s guidance on additional information on payslips</a:t>
            </a:r>
            <a:r>
              <a:rPr lang="en-US" sz="2000" dirty="0">
                <a:solidFill>
                  <a:srgbClr val="5974D4"/>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and the </a:t>
            </a:r>
            <a:r>
              <a:rPr lang="en-US" sz="2000" dirty="0">
                <a:solidFill>
                  <a:srgbClr val="5974D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REC’s Legal bitesize (Feb 2019)</a:t>
            </a:r>
            <a:endParaRPr lang="en-US" sz="2000" dirty="0">
              <a:solidFill>
                <a:srgbClr val="5974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902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175925"/>
            <a:ext cx="7261225" cy="979356"/>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Reminder: Increase in financial penalties</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1" y="1574316"/>
            <a:ext cx="10753537" cy="4555450"/>
          </a:xfrm>
        </p:spPr>
        <p:txBody>
          <a:bodyPr>
            <a:normAutofit/>
          </a:bodyPr>
          <a:lstStyle/>
          <a:p>
            <a:pPr marL="0" lvl="0" indent="0" algn="just">
              <a:lnSpc>
                <a:spcPct val="100000"/>
              </a:lnSpc>
              <a:spcBef>
                <a:spcPct val="20000"/>
              </a:spcBef>
              <a:buNone/>
            </a:pPr>
            <a:r>
              <a:rPr lang="en-US" sz="1800" b="1" dirty="0">
                <a:latin typeface="Lato" panose="020F0502020204030203" pitchFamily="34" charset="0"/>
                <a:ea typeface="Lato" panose="020F0502020204030203" pitchFamily="34" charset="0"/>
                <a:cs typeface="Lato" panose="020F0502020204030203" pitchFamily="34" charset="0"/>
              </a:rPr>
              <a:t>Since 6 April 2019</a:t>
            </a:r>
            <a:endParaRPr lang="en-US" sz="1800" b="1"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0" lvl="0" indent="0" algn="just">
              <a:lnSpc>
                <a:spcPct val="100000"/>
              </a:lnSpc>
              <a:spcBef>
                <a:spcPct val="20000"/>
              </a:spcBef>
              <a:buNone/>
            </a:pPr>
            <a:endParaRPr lang="en-US" sz="1800" b="1" dirty="0">
              <a:solidFill>
                <a:srgbClr val="8C66D4"/>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200000"/>
              </a:lnSpc>
              <a:spcBef>
                <a:spcPct val="20000"/>
              </a:spcBef>
            </a:pPr>
            <a:r>
              <a:rPr lang="en-US" sz="1800" dirty="0">
                <a:solidFill>
                  <a:srgbClr val="002060"/>
                </a:solidFill>
                <a:latin typeface="Lato" panose="020F0502020204030203" pitchFamily="34" charset="0"/>
                <a:ea typeface="Lato" panose="020F0502020204030203" pitchFamily="34" charset="0"/>
                <a:cs typeface="Lato" panose="020F0502020204030203" pitchFamily="34" charset="0"/>
              </a:rPr>
              <a:t>The Employment Tribunals Act 1996 was amended to increase the maximum financial penalty available for an aggravated breach of a worker’s employment rights </a:t>
            </a:r>
            <a:r>
              <a:rPr lang="en-US" sz="1800" b="1" dirty="0">
                <a:solidFill>
                  <a:srgbClr val="002060"/>
                </a:solidFill>
                <a:latin typeface="Lato" panose="020F0502020204030203" pitchFamily="34" charset="0"/>
                <a:ea typeface="Lato" panose="020F0502020204030203" pitchFamily="34" charset="0"/>
                <a:cs typeface="Lato" panose="020F0502020204030203" pitchFamily="34" charset="0"/>
              </a:rPr>
              <a:t>from £5,000 to £20,000</a:t>
            </a:r>
            <a:r>
              <a:rPr lang="en-US" sz="1800" dirty="0">
                <a:solidFill>
                  <a:srgbClr val="002060"/>
                </a:solidFill>
                <a:latin typeface="Lato" panose="020F0502020204030203" pitchFamily="34" charset="0"/>
                <a:ea typeface="Lato" panose="020F0502020204030203" pitchFamily="34" charset="0"/>
                <a:cs typeface="Lato" panose="020F0502020204030203" pitchFamily="34" charset="0"/>
              </a:rPr>
              <a:t>. </a:t>
            </a:r>
          </a:p>
          <a:p>
            <a:pPr algn="just">
              <a:lnSpc>
                <a:spcPct val="200000"/>
              </a:lnSpc>
              <a:spcBef>
                <a:spcPct val="20000"/>
              </a:spcBef>
            </a:pPr>
            <a:r>
              <a:rPr lang="en-US" sz="1800" dirty="0">
                <a:solidFill>
                  <a:srgbClr val="002060"/>
                </a:solidFill>
                <a:latin typeface="Lato" panose="020F0502020204030203" pitchFamily="34" charset="0"/>
                <a:ea typeface="Lato" panose="020F0502020204030203" pitchFamily="34" charset="0"/>
                <a:cs typeface="Lato" panose="020F0502020204030203" pitchFamily="34" charset="0"/>
              </a:rPr>
              <a:t>Government’s intention is that increased penalty will deter employers from breaching employment law (Note 1).</a:t>
            </a:r>
          </a:p>
          <a:p>
            <a:pPr marL="0" indent="0" algn="just">
              <a:lnSpc>
                <a:spcPct val="200000"/>
              </a:lnSpc>
              <a:spcBef>
                <a:spcPct val="20000"/>
              </a:spcBef>
              <a:buNone/>
            </a:pPr>
            <a:endParaRPr lang="en-US" sz="18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0" indent="0" algn="just">
              <a:lnSpc>
                <a:spcPct val="200000"/>
              </a:lnSpc>
              <a:spcBef>
                <a:spcPct val="20000"/>
              </a:spcBef>
              <a:buNone/>
            </a:pPr>
            <a:r>
              <a:rPr lang="en-US" sz="1300" b="1" dirty="0">
                <a:solidFill>
                  <a:srgbClr val="002060"/>
                </a:solidFill>
                <a:latin typeface="Lato" panose="020F0502020204030203" pitchFamily="34" charset="0"/>
                <a:ea typeface="Lato" panose="020F0502020204030203" pitchFamily="34" charset="0"/>
                <a:cs typeface="Lato" panose="020F0502020204030203" pitchFamily="34" charset="0"/>
              </a:rPr>
              <a:t>Note 1: The Employment Rights (Miscellaneous Amendments) Regulations 2019 </a:t>
            </a:r>
            <a:endParaRPr lang="en-GB" sz="1300" b="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37713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432001"/>
            <a:ext cx="8167013" cy="564901"/>
          </a:xfrm>
        </p:spPr>
        <p:txBody>
          <a:bodyPr vert="horz" lIns="91440" tIns="45720" rIns="91440" bIns="45720" rtlCol="0">
            <a:normAutofit fontScale="92500"/>
          </a:bodyPr>
          <a:lstStyle/>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Government’s Good Work Plan – other proposals</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1" y="1276177"/>
            <a:ext cx="11272101" cy="5149821"/>
          </a:xfrm>
        </p:spPr>
        <p:txBody>
          <a:bodyPr>
            <a:normAutofit/>
          </a:bodyPr>
          <a:lstStyle/>
          <a:p>
            <a:pPr marL="0" indent="0" algn="just">
              <a:lnSpc>
                <a:spcPct val="120000"/>
              </a:lnSpc>
              <a:buNone/>
            </a:pPr>
            <a:r>
              <a:rPr lang="en-GB" sz="1600" b="1" dirty="0">
                <a:solidFill>
                  <a:srgbClr val="8C66D4"/>
                </a:solidFill>
                <a:latin typeface="Lato" panose="020F0502020204030203" pitchFamily="34" charset="0"/>
                <a:ea typeface="Lato" panose="020F0502020204030203" pitchFamily="34" charset="0"/>
                <a:cs typeface="Lato" panose="020F0502020204030203" pitchFamily="34" charset="0"/>
              </a:rPr>
              <a:t>Other proposals to amend employment law include – no date yet confirmed:</a:t>
            </a:r>
          </a:p>
          <a:p>
            <a:pPr algn="just">
              <a:lnSpc>
                <a:spcPct val="120000"/>
              </a:lnSpc>
            </a:pPr>
            <a:endParaRPr lang="en-GB" sz="1600"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150000"/>
              </a:lnSpc>
            </a:pPr>
            <a:r>
              <a:rPr lang="en-GB" sz="1600" b="1" dirty="0">
                <a:solidFill>
                  <a:srgbClr val="0E113E"/>
                </a:solidFill>
                <a:latin typeface="Lato" panose="020F0502020204030203" pitchFamily="34" charset="0"/>
                <a:ea typeface="Lato" panose="020F0502020204030203" pitchFamily="34" charset="0"/>
                <a:cs typeface="Lato" panose="020F0502020204030203" pitchFamily="34" charset="0"/>
              </a:rPr>
              <a:t>Employment status </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 Government said it will “bring forward legislation” that will clarify employment status together with proposals that will align tax and employment rights.</a:t>
            </a:r>
          </a:p>
          <a:p>
            <a:pPr marL="285750" lvl="0" indent="-285750" algn="just">
              <a:lnSpc>
                <a:spcPct val="150000"/>
              </a:lnSpc>
            </a:pPr>
            <a:r>
              <a:rPr lang="en-GB" sz="1600" b="1" dirty="0">
                <a:solidFill>
                  <a:srgbClr val="0E113E"/>
                </a:solidFill>
                <a:latin typeface="Lato" panose="020F0502020204030203" pitchFamily="34" charset="0"/>
                <a:ea typeface="Lato" panose="020F0502020204030203" pitchFamily="34" charset="0"/>
                <a:cs typeface="Lato" panose="020F0502020204030203" pitchFamily="34" charset="0"/>
              </a:rPr>
              <a:t>Holiday pay</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 – as well as increasing the pay reference period to 52 weeks, the government will also launch a holiday pay awareness campaign. See the </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hlinkClick r:id="rId3"/>
              </a:rPr>
              <a:t>government’s guidance on calculating holiday pay for workers without fixed hours or pay</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a:t>
            </a:r>
          </a:p>
          <a:p>
            <a:pPr marL="285750" lvl="0" indent="-285750" algn="just">
              <a:lnSpc>
                <a:spcPct val="150000"/>
              </a:lnSpc>
            </a:pP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Agency workers who have worked with a hirer for 26 weeks will have the right to </a:t>
            </a:r>
            <a:r>
              <a:rPr lang="en-GB" sz="1600" b="1" dirty="0">
                <a:solidFill>
                  <a:srgbClr val="0E113E"/>
                </a:solidFill>
                <a:latin typeface="Lato" panose="020F0502020204030203" pitchFamily="34" charset="0"/>
                <a:ea typeface="Lato" panose="020F0502020204030203" pitchFamily="34" charset="0"/>
                <a:cs typeface="Lato" panose="020F0502020204030203" pitchFamily="34" charset="0"/>
              </a:rPr>
              <a:t>request a more predictable </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and stable contract from the hirer.</a:t>
            </a:r>
          </a:p>
          <a:p>
            <a:pPr marL="285750" lvl="0" indent="-285750" algn="just">
              <a:lnSpc>
                <a:spcPct val="150000"/>
              </a:lnSpc>
            </a:pP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Government has agreed to extend the Employment Agencies Standards Inspectorate’s (EASI) remit of cover to include </a:t>
            </a:r>
            <a:r>
              <a:rPr lang="en-GB" sz="1600" b="1" dirty="0">
                <a:solidFill>
                  <a:srgbClr val="0E113E"/>
                </a:solidFill>
                <a:latin typeface="Lato" panose="020F0502020204030203" pitchFamily="34" charset="0"/>
                <a:ea typeface="Lato" panose="020F0502020204030203" pitchFamily="34" charset="0"/>
                <a:cs typeface="Lato" panose="020F0502020204030203" pitchFamily="34" charset="0"/>
              </a:rPr>
              <a:t>regulating umbrella companies </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in the supply chain.</a:t>
            </a:r>
            <a:endParaRPr lang="en-US" sz="1600" dirty="0">
              <a:solidFill>
                <a:srgbClr val="0E113E"/>
              </a:solidFill>
              <a:latin typeface="Lato" panose="020F0502020204030203" pitchFamily="34" charset="0"/>
              <a:ea typeface="Lato" panose="020F0502020204030203" pitchFamily="34" charset="0"/>
              <a:cs typeface="Lato" panose="020F0502020204030203" pitchFamily="34" charset="0"/>
            </a:endParaRPr>
          </a:p>
          <a:p>
            <a:pPr>
              <a:lnSpc>
                <a:spcPct val="120000"/>
              </a:lnSpc>
            </a:pPr>
            <a:endParaRPr lang="en-GB"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52466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432001"/>
            <a:ext cx="8179581" cy="989295"/>
          </a:xfrm>
        </p:spPr>
        <p:txBody>
          <a:bodyPr vert="horz" lIns="91440" tIns="45720" rIns="91440" bIns="45720" rtlCol="0">
            <a:noAutofit/>
          </a:bodyPr>
          <a:lstStyle/>
          <a:p>
            <a:pPr>
              <a:lnSpc>
                <a:spcPct val="120000"/>
              </a:lnSpc>
            </a:pPr>
            <a:r>
              <a:rPr lang="en-GB" dirty="0">
                <a:solidFill>
                  <a:srgbClr val="36BEAE"/>
                </a:solidFill>
                <a:latin typeface="Lato" panose="020F0502020204030203" pitchFamily="34" charset="0"/>
                <a:ea typeface="Lato" panose="020F0502020204030203" pitchFamily="34" charset="0"/>
                <a:cs typeface="Lato" panose="020F0502020204030203" pitchFamily="34" charset="0"/>
              </a:rPr>
              <a:t>Other possible changes (no legislation yet) </a:t>
            </a: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398850" y="1573128"/>
            <a:ext cx="10753537" cy="4555450"/>
          </a:xfrm>
        </p:spPr>
        <p:txBody>
          <a:bodyPr>
            <a:normAutofit/>
          </a:bodyPr>
          <a:lstStyle/>
          <a:p>
            <a:pPr algn="just">
              <a:lnSpc>
                <a:spcPct val="150000"/>
              </a:lnSpc>
            </a:pPr>
            <a:r>
              <a:rPr lang="en-GB" sz="17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The European Parliament adopted the EU Directive on transparent and predictable working conditions in April 2019.</a:t>
            </a:r>
          </a:p>
          <a:p>
            <a:pPr algn="just">
              <a:lnSpc>
                <a:spcPct val="150000"/>
              </a:lnSpc>
            </a:pPr>
            <a:r>
              <a:rPr lang="en-GB" sz="17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EU member states have three years after the date of entry to implement the Directive.</a:t>
            </a:r>
          </a:p>
          <a:p>
            <a:pPr algn="just">
              <a:lnSpc>
                <a:spcPct val="150000"/>
              </a:lnSpc>
            </a:pPr>
            <a:r>
              <a:rPr lang="en-GB" sz="17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The UK </a:t>
            </a:r>
            <a:r>
              <a:rPr lang="en-GB" sz="17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remains bound</a:t>
            </a:r>
            <a:r>
              <a:rPr lang="en-GB" sz="17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 by EU law until the leave date. After the leave date, government can decide whether or not to replace, amend or repeal legislation.</a:t>
            </a:r>
          </a:p>
          <a:p>
            <a:pPr algn="just">
              <a:lnSpc>
                <a:spcPct val="150000"/>
              </a:lnSpc>
            </a:pPr>
            <a:r>
              <a:rPr lang="en-GB" sz="17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 number of the provisions in the Directive are already covered in the Conduct Regulations and the </a:t>
            </a:r>
            <a:r>
              <a:rPr lang="en-US" sz="1700" i="1" dirty="0">
                <a:solidFill>
                  <a:srgbClr val="5974D4"/>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Good Work Plan</a:t>
            </a:r>
            <a:r>
              <a:rPr lang="en-US" sz="1700" i="1" dirty="0">
                <a:solidFill>
                  <a:srgbClr val="5974D4"/>
                </a:solidFill>
                <a:latin typeface="Lato" panose="020F0502020204030203" pitchFamily="34" charset="0"/>
                <a:ea typeface="Lato" panose="020F0502020204030203" pitchFamily="34" charset="0"/>
                <a:cs typeface="Lato" panose="020F0502020204030203" pitchFamily="34" charset="0"/>
              </a:rPr>
              <a:t>. </a:t>
            </a:r>
            <a:endParaRPr lang="en-GB" sz="17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en-GB" sz="17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Plus the right to compensation for shift cancellations and free mandatory training for workers </a:t>
            </a:r>
            <a:r>
              <a:rPr lang="en-GB"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(REC has responded to consultation on this).</a:t>
            </a:r>
          </a:p>
          <a:p>
            <a:pPr>
              <a:lnSpc>
                <a:spcPct val="150000"/>
              </a:lnSpc>
            </a:pPr>
            <a:endParaRPr lang="en-GB" sz="1800" dirty="0"/>
          </a:p>
        </p:txBody>
      </p:sp>
    </p:spTree>
    <p:extLst>
      <p:ext uri="{BB962C8B-B14F-4D97-AF65-F5344CB8AC3E}">
        <p14:creationId xmlns:p14="http://schemas.microsoft.com/office/powerpoint/2010/main" val="4049018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272975"/>
            <a:ext cx="9600876" cy="564901"/>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 </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719231" y="1345004"/>
            <a:ext cx="10753537" cy="4555450"/>
          </a:xfrm>
        </p:spPr>
        <p:txBody>
          <a:bodyPr>
            <a:noAutofit/>
          </a:bodyPr>
          <a:lstStyle/>
          <a:p>
            <a:pPr marL="0" indent="0" algn="just">
              <a:lnSpc>
                <a:spcPct val="120000"/>
              </a:lnSpc>
              <a:buNone/>
            </a:pPr>
            <a:r>
              <a:rPr lang="en-US" sz="1600" b="1" dirty="0">
                <a:solidFill>
                  <a:srgbClr val="0E113E"/>
                </a:solidFill>
                <a:latin typeface="Arial" panose="020B0604020202020204" pitchFamily="34" charset="0"/>
                <a:cs typeface="Arial" panose="020B0604020202020204" pitchFamily="34" charset="0"/>
              </a:rPr>
              <a:t>In force for all new assignments/new candidates placed on or after 6 April 2020</a:t>
            </a:r>
          </a:p>
          <a:p>
            <a:pPr marL="285750" indent="-285750" algn="just">
              <a:lnSpc>
                <a:spcPct val="200000"/>
              </a:lnSpc>
              <a:spcBef>
                <a:spcPts val="500"/>
              </a:spcBef>
            </a:pPr>
            <a:r>
              <a:rPr lang="en-GB" sz="1600" dirty="0">
                <a:solidFill>
                  <a:srgbClr val="0E113E"/>
                </a:solidFill>
                <a:latin typeface="Arial" panose="020B0604020202020204" pitchFamily="34" charset="0"/>
                <a:cs typeface="Arial" panose="020B0604020202020204" pitchFamily="34" charset="0"/>
              </a:rPr>
              <a:t>New regulation 13A of the Conduct Regulations will require employment businesses to give work seekers and candidates a </a:t>
            </a:r>
            <a:r>
              <a:rPr lang="en-GB" sz="1600" i="1" dirty="0">
                <a:solidFill>
                  <a:srgbClr val="7030A0"/>
                </a:solidFill>
                <a:latin typeface="Arial" panose="020B0604020202020204" pitchFamily="34" charset="0"/>
                <a:cs typeface="Arial" panose="020B0604020202020204" pitchFamily="34" charset="0"/>
              </a:rPr>
              <a:t>‘</a:t>
            </a:r>
            <a:r>
              <a:rPr lang="en-GB" sz="1600" b="1" i="1" dirty="0">
                <a:solidFill>
                  <a:srgbClr val="7030A0"/>
                </a:solidFill>
                <a:latin typeface="Arial" panose="020B0604020202020204" pitchFamily="34" charset="0"/>
                <a:cs typeface="Arial" panose="020B0604020202020204" pitchFamily="34" charset="0"/>
              </a:rPr>
              <a:t>key information document</a:t>
            </a:r>
            <a:r>
              <a:rPr lang="en-GB" sz="1600" i="1" dirty="0">
                <a:solidFill>
                  <a:srgbClr val="7030A0"/>
                </a:solidFill>
                <a:latin typeface="Arial" panose="020B0604020202020204" pitchFamily="34" charset="0"/>
                <a:cs typeface="Arial" panose="020B0604020202020204" pitchFamily="34" charset="0"/>
              </a:rPr>
              <a:t>’ </a:t>
            </a:r>
            <a:r>
              <a:rPr lang="en-GB" sz="1600" u="sng" dirty="0">
                <a:solidFill>
                  <a:srgbClr val="0E113E"/>
                </a:solidFill>
                <a:latin typeface="Arial" panose="020B0604020202020204" pitchFamily="34" charset="0"/>
                <a:cs typeface="Arial" panose="020B0604020202020204" pitchFamily="34" charset="0"/>
              </a:rPr>
              <a:t>before</a:t>
            </a:r>
            <a:r>
              <a:rPr lang="en-GB" sz="1600" dirty="0">
                <a:solidFill>
                  <a:srgbClr val="0E113E"/>
                </a:solidFill>
                <a:latin typeface="Arial" panose="020B0604020202020204" pitchFamily="34" charset="0"/>
                <a:cs typeface="Arial" panose="020B0604020202020204" pitchFamily="34" charset="0"/>
              </a:rPr>
              <a:t> terms  are in place with the </a:t>
            </a:r>
            <a:r>
              <a:rPr lang="en-GB" sz="1600" dirty="0">
                <a:latin typeface="Arial" panose="020B0604020202020204" pitchFamily="34" charset="0"/>
                <a:cs typeface="Arial" panose="020B0604020202020204" pitchFamily="34" charset="0"/>
              </a:rPr>
              <a:t>work-seeker.  It must be a separate document to the terms.  (Note 1)</a:t>
            </a:r>
          </a:p>
          <a:p>
            <a:pPr marL="285750" indent="-285750" algn="just">
              <a:lnSpc>
                <a:spcPct val="200000"/>
              </a:lnSpc>
              <a:spcBef>
                <a:spcPts val="500"/>
              </a:spcBef>
            </a:pPr>
            <a:r>
              <a:rPr lang="en-US" sz="1600" b="1" dirty="0">
                <a:solidFill>
                  <a:srgbClr val="0E113E"/>
                </a:solidFill>
                <a:latin typeface="Arial" panose="020B0604020202020204" pitchFamily="34" charset="0"/>
                <a:cs typeface="Arial" panose="020B0604020202020204" pitchFamily="34" charset="0"/>
              </a:rPr>
              <a:t>Why? </a:t>
            </a:r>
            <a:r>
              <a:rPr lang="en-US" sz="1600" dirty="0">
                <a:solidFill>
                  <a:srgbClr val="0E113E"/>
                </a:solidFill>
                <a:latin typeface="Arial" panose="020B0604020202020204" pitchFamily="34" charset="0"/>
                <a:cs typeface="Arial" panose="020B0604020202020204" pitchFamily="34" charset="0"/>
              </a:rPr>
              <a:t>T</a:t>
            </a:r>
            <a:r>
              <a:rPr lang="en-GB" sz="1600" dirty="0">
                <a:solidFill>
                  <a:srgbClr val="0E113E"/>
                </a:solidFill>
                <a:latin typeface="Arial" panose="020B0604020202020204" pitchFamily="34" charset="0"/>
                <a:cs typeface="Arial" panose="020B0604020202020204" pitchFamily="34" charset="0"/>
              </a:rPr>
              <a:t>o address the lack of transparency </a:t>
            </a:r>
            <a:r>
              <a:rPr lang="en-GB" sz="1600" dirty="0">
                <a:latin typeface="Arial" panose="020B0604020202020204" pitchFamily="34" charset="0"/>
                <a:cs typeface="Arial" panose="020B0604020202020204" pitchFamily="34" charset="0"/>
              </a:rPr>
              <a:t>around</a:t>
            </a:r>
            <a:r>
              <a:rPr lang="en-GB" sz="1600" dirty="0">
                <a:solidFill>
                  <a:srgbClr val="FF0000"/>
                </a:solidFill>
                <a:latin typeface="Arial" panose="020B0604020202020204" pitchFamily="34" charset="0"/>
                <a:cs typeface="Arial" panose="020B0604020202020204" pitchFamily="34" charset="0"/>
              </a:rPr>
              <a:t> </a:t>
            </a:r>
            <a:r>
              <a:rPr lang="en-GB" sz="1600" dirty="0">
                <a:solidFill>
                  <a:srgbClr val="0E113E"/>
                </a:solidFill>
                <a:latin typeface="Arial" panose="020B0604020202020204" pitchFamily="34" charset="0"/>
                <a:cs typeface="Arial" panose="020B0604020202020204" pitchFamily="34" charset="0"/>
              </a:rPr>
              <a:t>who is responsible for paying candidates and the actual amount they receive particularly now that supply chains are more complex.</a:t>
            </a:r>
          </a:p>
          <a:p>
            <a:pPr marL="285750" indent="-285750" algn="just">
              <a:lnSpc>
                <a:spcPct val="200000"/>
              </a:lnSpc>
              <a:spcBef>
                <a:spcPts val="500"/>
              </a:spcBef>
            </a:pPr>
            <a:r>
              <a:rPr lang="en-GB" sz="1600" b="1" dirty="0">
                <a:solidFill>
                  <a:srgbClr val="0E113E"/>
                </a:solidFill>
                <a:latin typeface="Arial" panose="020B0604020202020204" pitchFamily="34" charset="0"/>
                <a:cs typeface="Arial" panose="020B0604020202020204" pitchFamily="34" charset="0"/>
              </a:rPr>
              <a:t>Content? </a:t>
            </a:r>
            <a:r>
              <a:rPr lang="en-GB" sz="1600" dirty="0">
                <a:solidFill>
                  <a:srgbClr val="0E113E"/>
                </a:solidFill>
                <a:latin typeface="Arial" panose="020B0604020202020204" pitchFamily="34" charset="0"/>
                <a:cs typeface="Arial" panose="020B0604020202020204" pitchFamily="34" charset="0"/>
              </a:rPr>
              <a:t>Two parts: </a:t>
            </a:r>
          </a:p>
          <a:p>
            <a:pPr marL="800100" lvl="1" indent="-342900" algn="just">
              <a:lnSpc>
                <a:spcPct val="200000"/>
              </a:lnSpc>
              <a:buFont typeface="+mj-lt"/>
              <a:buAutoNum type="arabicPeriod"/>
            </a:pPr>
            <a:r>
              <a:rPr lang="en-GB" sz="1400" dirty="0">
                <a:solidFill>
                  <a:srgbClr val="0E113E"/>
                </a:solidFill>
                <a:latin typeface="Arial" panose="020B0604020202020204" pitchFamily="34" charset="0"/>
                <a:cs typeface="Arial" panose="020B0604020202020204" pitchFamily="34" charset="0"/>
              </a:rPr>
              <a:t>General information - differs depending on who the employment business’s work seeker is e.g. PAYE worker, umbrella worker, personal services company</a:t>
            </a:r>
          </a:p>
          <a:p>
            <a:pPr marL="800100" lvl="1" indent="-342900" algn="just">
              <a:lnSpc>
                <a:spcPct val="200000"/>
              </a:lnSpc>
              <a:buFont typeface="+mj-lt"/>
              <a:buAutoNum type="arabicPeriod"/>
            </a:pPr>
            <a:r>
              <a:rPr lang="en-GB" sz="1400" dirty="0">
                <a:solidFill>
                  <a:srgbClr val="0E113E"/>
                </a:solidFill>
                <a:latin typeface="Arial" panose="020B0604020202020204" pitchFamily="34" charset="0"/>
                <a:cs typeface="Arial" panose="020B0604020202020204" pitchFamily="34" charset="0"/>
              </a:rPr>
              <a:t>Plus a representative statement. </a:t>
            </a:r>
          </a:p>
          <a:p>
            <a:pPr marL="0" indent="0" algn="just">
              <a:lnSpc>
                <a:spcPct val="200000"/>
              </a:lnSpc>
              <a:spcBef>
                <a:spcPts val="500"/>
              </a:spcBef>
              <a:buNone/>
            </a:pPr>
            <a:r>
              <a:rPr lang="en-GB" sz="1200" b="1" dirty="0">
                <a:solidFill>
                  <a:srgbClr val="0E113E"/>
                </a:solidFill>
                <a:latin typeface="Arial" panose="020B0604020202020204" pitchFamily="34" charset="0"/>
                <a:cs typeface="Arial" panose="020B0604020202020204" pitchFamily="34" charset="0"/>
              </a:rPr>
              <a:t>Note 1: introduced by The Conduct of Employment Agencies and Employment Businesses (Amendment) Regulations 2019</a:t>
            </a:r>
            <a:endParaRPr lang="en-GB" sz="1200" b="1" dirty="0">
              <a:solidFill>
                <a:srgbClr val="5974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900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156671"/>
            <a:ext cx="9193372" cy="564901"/>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2" y="1402080"/>
            <a:ext cx="11015298" cy="4734348"/>
          </a:xfrm>
        </p:spPr>
        <p:txBody>
          <a:bodyPr>
            <a:normAutofit/>
          </a:bodyPr>
          <a:lstStyle/>
          <a:p>
            <a:pPr marL="0" indent="0" algn="just">
              <a:lnSpc>
                <a:spcPct val="150000"/>
              </a:lnSpc>
              <a:buNone/>
            </a:pPr>
            <a:r>
              <a:rPr lang="en-GB" sz="1900" b="1" dirty="0">
                <a:solidFill>
                  <a:srgbClr val="0E113E"/>
                </a:solidFill>
                <a:latin typeface="Lato" panose="020F0502020204030203" pitchFamily="34" charset="0"/>
                <a:ea typeface="Lato" panose="020F0502020204030203" pitchFamily="34" charset="0"/>
                <a:cs typeface="Lato" panose="020F0502020204030203" pitchFamily="34" charset="0"/>
              </a:rPr>
              <a:t>Regulation 13A states: </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 </a:t>
            </a:r>
          </a:p>
          <a:p>
            <a:pPr marL="285750" indent="-285750" algn="just">
              <a:lnSpc>
                <a:spcPct val="150000"/>
              </a:lnSpc>
            </a:pP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The work-seeker/ candidate </a:t>
            </a:r>
            <a:r>
              <a:rPr lang="en-GB" sz="1600" b="1" dirty="0">
                <a:solidFill>
                  <a:srgbClr val="0E113E"/>
                </a:solidFill>
                <a:latin typeface="Lato" panose="020F0502020204030203" pitchFamily="34" charset="0"/>
                <a:ea typeface="Lato" panose="020F0502020204030203" pitchFamily="34" charset="0"/>
                <a:cs typeface="Lato" panose="020F0502020204030203" pitchFamily="34" charset="0"/>
              </a:rPr>
              <a:t>cannot opt out of Regulation 13A </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even if they opt out of the Conduct of Employment Agencies and Employment Businesses Regulations 2003.</a:t>
            </a:r>
          </a:p>
          <a:p>
            <a:pPr marL="285750" lvl="0" indent="-285750" algn="just">
              <a:lnSpc>
                <a:spcPct val="150000"/>
              </a:lnSpc>
            </a:pP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The information must be provided in a clear and succinct manner – i.e. no more than two sides of A4 paper with 210 by 297 millimetres dimensions.</a:t>
            </a:r>
          </a:p>
          <a:p>
            <a:pPr marL="285750" lvl="0" indent="-285750" algn="just">
              <a:lnSpc>
                <a:spcPct val="150000"/>
              </a:lnSpc>
            </a:pP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The document may contain details set out in Conduct Regulations 14 &amp; 15 but no other additional information.</a:t>
            </a:r>
          </a:p>
          <a:p>
            <a:pPr marL="285750" lvl="0" indent="-285750" algn="just">
              <a:lnSpc>
                <a:spcPct val="150000"/>
              </a:lnSpc>
            </a:pP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The employment business must keep records of the information.</a:t>
            </a:r>
          </a:p>
          <a:p>
            <a:pPr marL="285750" indent="-285750" algn="just">
              <a:lnSpc>
                <a:spcPct val="150000"/>
              </a:lnSpc>
            </a:pPr>
            <a:r>
              <a:rPr lang="en-GB" sz="1600" dirty="0">
                <a:solidFill>
                  <a:srgbClr val="5974D4"/>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BEIS guidance and 3 templates</a:t>
            </a:r>
            <a:r>
              <a:rPr lang="en-GB" sz="1600" dirty="0">
                <a:solidFill>
                  <a:srgbClr val="5974D4"/>
                </a:solidFill>
                <a:latin typeface="Lato" panose="020F0502020204030203" pitchFamily="34" charset="0"/>
                <a:ea typeface="Lato" panose="020F0502020204030203" pitchFamily="34" charset="0"/>
                <a:cs typeface="Lato" panose="020F0502020204030203" pitchFamily="34" charset="0"/>
              </a:rPr>
              <a:t> </a:t>
            </a:r>
            <a:r>
              <a:rPr lang="en-GB" sz="1600" dirty="0">
                <a:solidFill>
                  <a:schemeClr val="tx1"/>
                </a:solidFill>
                <a:latin typeface="Lato" panose="020F0502020204030203" pitchFamily="34" charset="0"/>
                <a:ea typeface="Lato" panose="020F0502020204030203" pitchFamily="34" charset="0"/>
                <a:cs typeface="Lato" panose="020F0502020204030203" pitchFamily="34" charset="0"/>
              </a:rPr>
              <a:t>(one each for PAYE, PSC and umbrella)</a:t>
            </a:r>
          </a:p>
          <a:p>
            <a:pPr marL="0" indent="0" algn="just">
              <a:lnSpc>
                <a:spcPct val="150000"/>
              </a:lnSpc>
              <a:buNone/>
            </a:pPr>
            <a:endParaRPr lang="en-GB"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lgn="just">
              <a:lnSpc>
                <a:spcPct val="150000"/>
              </a:lnSpc>
              <a:buNone/>
            </a:pPr>
            <a:r>
              <a:rPr lang="en-GB" sz="1600" b="1" dirty="0">
                <a:solidFill>
                  <a:schemeClr val="tx1"/>
                </a:solidFill>
                <a:latin typeface="Lato" panose="020F0502020204030203" pitchFamily="34" charset="0"/>
                <a:ea typeface="Lato" panose="020F0502020204030203" pitchFamily="34" charset="0"/>
                <a:cs typeface="Lato" panose="020F0502020204030203" pitchFamily="34" charset="0"/>
              </a:rPr>
              <a:t>NB – these changes do not apply in Northern Ireland or in the GLAA sector.</a:t>
            </a:r>
          </a:p>
        </p:txBody>
      </p:sp>
    </p:spTree>
    <p:extLst>
      <p:ext uri="{BB962C8B-B14F-4D97-AF65-F5344CB8AC3E}">
        <p14:creationId xmlns:p14="http://schemas.microsoft.com/office/powerpoint/2010/main" val="2141997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253097"/>
            <a:ext cx="9014468" cy="564901"/>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 – PAYE (agency)</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2" y="1328964"/>
            <a:ext cx="11015298" cy="5529036"/>
          </a:xfrm>
        </p:spPr>
        <p:txBody>
          <a:bodyPr>
            <a:normAutofit fontScale="25000" lnSpcReduction="20000"/>
          </a:bodyPr>
          <a:lstStyle/>
          <a:p>
            <a:pPr marL="0" indent="0" algn="just">
              <a:lnSpc>
                <a:spcPct val="120000"/>
              </a:lnSpc>
              <a:buNone/>
            </a:pPr>
            <a:r>
              <a:rPr lang="en-US" sz="5200" b="1" u="sng" dirty="0">
                <a:solidFill>
                  <a:srgbClr val="0E113E"/>
                </a:solidFill>
                <a:latin typeface="Lato" panose="020F0502020204030203" pitchFamily="34" charset="0"/>
                <a:ea typeface="Lato" panose="020F0502020204030203" pitchFamily="34" charset="0"/>
                <a:cs typeface="Lato" panose="020F0502020204030203" pitchFamily="34" charset="0"/>
              </a:rPr>
              <a:t>Regulation 13A(3)c - </a:t>
            </a:r>
            <a:r>
              <a:rPr lang="en-GB" sz="5200" b="1" u="sng" dirty="0">
                <a:latin typeface="Lato" panose="020F0502020204030203" pitchFamily="34" charset="0"/>
                <a:ea typeface="Lato" panose="020F0502020204030203" pitchFamily="34" charset="0"/>
                <a:cs typeface="Lato" panose="020F0502020204030203" pitchFamily="34" charset="0"/>
              </a:rPr>
              <a:t>If </a:t>
            </a:r>
            <a:r>
              <a:rPr lang="en-GB" sz="5200" b="1" u="sng" dirty="0">
                <a:solidFill>
                  <a:srgbClr val="0E113E"/>
                </a:solidFill>
                <a:latin typeface="Lato" panose="020F0502020204030203" pitchFamily="34" charset="0"/>
                <a:ea typeface="Lato" panose="020F0502020204030203" pitchFamily="34" charset="0"/>
                <a:cs typeface="Lato" panose="020F0502020204030203" pitchFamily="34" charset="0"/>
              </a:rPr>
              <a:t>the work seeker is the party (individual) engaged by the employment business to work for the hirer, the following information must be supplied</a:t>
            </a:r>
          </a:p>
          <a:p>
            <a:pPr marL="285750" lvl="0" indent="-285750" algn="just">
              <a:lnSpc>
                <a:spcPct val="120000"/>
              </a:lnSpc>
            </a:pPr>
            <a:r>
              <a:rPr lang="en-GB" sz="5200" i="1" dirty="0">
                <a:solidFill>
                  <a:srgbClr val="0E113E"/>
                </a:solidFill>
                <a:latin typeface="Lato" panose="020F0502020204030203" pitchFamily="34" charset="0"/>
                <a:ea typeface="Lato" panose="020F0502020204030203" pitchFamily="34" charset="0"/>
                <a:cs typeface="Lato" panose="020F0502020204030203" pitchFamily="34" charset="0"/>
              </a:rPr>
              <a:t>The title of the document at the top of the first page</a:t>
            </a:r>
            <a:endParaRPr lang="en-GB" sz="5200"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120000"/>
              </a:lnSpc>
            </a:pPr>
            <a:r>
              <a:rPr lang="en-GB" sz="5200" i="1" dirty="0">
                <a:solidFill>
                  <a:srgbClr val="0E113E"/>
                </a:solidFill>
                <a:latin typeface="Lato" panose="020F0502020204030203" pitchFamily="34" charset="0"/>
                <a:ea typeface="Lato" panose="020F0502020204030203" pitchFamily="34" charset="0"/>
                <a:cs typeface="Lato" panose="020F0502020204030203" pitchFamily="34" charset="0"/>
              </a:rPr>
              <a:t>A statement that identifies the purpose of the document in relation to relationship between the employment business and the work seeker</a:t>
            </a:r>
            <a:endParaRPr lang="en-GB" sz="5200"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120000"/>
              </a:lnSpc>
            </a:pPr>
            <a:r>
              <a:rPr lang="en-GB" sz="5200" i="1" dirty="0">
                <a:solidFill>
                  <a:srgbClr val="0E113E"/>
                </a:solidFill>
                <a:latin typeface="Lato" panose="020F0502020204030203" pitchFamily="34" charset="0"/>
                <a:ea typeface="Lato" panose="020F0502020204030203" pitchFamily="34" charset="0"/>
                <a:cs typeface="Lato" panose="020F0502020204030203" pitchFamily="34" charset="0"/>
              </a:rPr>
              <a:t>If relevant , where other related information can be found</a:t>
            </a:r>
            <a:endParaRPr lang="en-GB" sz="5200"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120000"/>
              </a:lnSpc>
            </a:pPr>
            <a:r>
              <a:rPr lang="en-GB" sz="5200" i="1" dirty="0">
                <a:solidFill>
                  <a:srgbClr val="0E113E"/>
                </a:solidFill>
                <a:latin typeface="Lato" panose="020F0502020204030203" pitchFamily="34" charset="0"/>
                <a:ea typeface="Lato" panose="020F0502020204030203" pitchFamily="34" charset="0"/>
                <a:cs typeface="Lato" panose="020F0502020204030203" pitchFamily="34" charset="0"/>
              </a:rPr>
              <a:t>The contact details of the Employment Agencies Standards Inspectorate(EASI)</a:t>
            </a:r>
            <a:endParaRPr lang="en-GB" sz="5200"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120000"/>
              </a:lnSpc>
            </a:pPr>
            <a:r>
              <a:rPr lang="en-GB" sz="5200" i="1" dirty="0">
                <a:solidFill>
                  <a:srgbClr val="0E113E"/>
                </a:solidFill>
                <a:latin typeface="Lato" panose="020F0502020204030203" pitchFamily="34" charset="0"/>
                <a:ea typeface="Lato" panose="020F0502020204030203" pitchFamily="34" charset="0"/>
                <a:cs typeface="Lato" panose="020F0502020204030203" pitchFamily="34" charset="0"/>
              </a:rPr>
              <a:t>The type of contract the work seeker will be engaged on</a:t>
            </a:r>
            <a:endParaRPr lang="en-GB" sz="5200"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120000"/>
              </a:lnSpc>
            </a:pPr>
            <a:r>
              <a:rPr lang="en-GB" sz="5200" i="1" dirty="0">
                <a:solidFill>
                  <a:srgbClr val="0E113E"/>
                </a:solidFill>
                <a:latin typeface="Lato" panose="020F0502020204030203" pitchFamily="34" charset="0"/>
                <a:ea typeface="Lato" panose="020F0502020204030203" pitchFamily="34" charset="0"/>
                <a:cs typeface="Lato" panose="020F0502020204030203" pitchFamily="34" charset="0"/>
              </a:rPr>
              <a:t>The identity of the employment business or who is responsible for paying the work seeker</a:t>
            </a:r>
            <a:endParaRPr lang="en-GB" sz="5200"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120000"/>
              </a:lnSpc>
            </a:pPr>
            <a:r>
              <a:rPr lang="en-GB" sz="5200" i="1" dirty="0">
                <a:solidFill>
                  <a:srgbClr val="0E113E"/>
                </a:solidFill>
                <a:latin typeface="Lato" panose="020F0502020204030203" pitchFamily="34" charset="0"/>
                <a:ea typeface="Lato" panose="020F0502020204030203" pitchFamily="34" charset="0"/>
                <a:cs typeface="Lato" panose="020F0502020204030203" pitchFamily="34" charset="0"/>
              </a:rPr>
              <a:t>The rate of pay or the minimum rate of pay that they can expect, to achieve for the work seeker</a:t>
            </a:r>
          </a:p>
          <a:p>
            <a:pPr marL="285750" indent="-285750" algn="just">
              <a:lnSpc>
                <a:spcPct val="120000"/>
              </a:lnSpc>
            </a:pPr>
            <a:r>
              <a:rPr lang="en-US" sz="5200" i="1" dirty="0">
                <a:solidFill>
                  <a:srgbClr val="0E113E"/>
                </a:solidFill>
                <a:latin typeface="Lato" panose="020F0502020204030203" pitchFamily="34" charset="0"/>
                <a:ea typeface="Lato" panose="020F0502020204030203" pitchFamily="34" charset="0"/>
                <a:cs typeface="Lato" panose="020F0502020204030203" pitchFamily="34" charset="0"/>
              </a:rPr>
              <a:t>Intervals at which they will be paid</a:t>
            </a:r>
          </a:p>
          <a:p>
            <a:pPr marL="285750" indent="-285750" algn="just">
              <a:lnSpc>
                <a:spcPct val="120000"/>
              </a:lnSpc>
            </a:pPr>
            <a:r>
              <a:rPr lang="en-US" sz="5200" i="1" dirty="0">
                <a:solidFill>
                  <a:srgbClr val="0E113E"/>
                </a:solidFill>
                <a:latin typeface="Lato" panose="020F0502020204030203" pitchFamily="34" charset="0"/>
                <a:ea typeface="Lato" panose="020F0502020204030203" pitchFamily="34" charset="0"/>
                <a:cs typeface="Lato" panose="020F0502020204030203" pitchFamily="34" charset="0"/>
              </a:rPr>
              <a:t>The amount and nature of costs and deductions from their pay</a:t>
            </a:r>
          </a:p>
          <a:p>
            <a:pPr marL="285750" indent="-285750" algn="just">
              <a:lnSpc>
                <a:spcPct val="120000"/>
              </a:lnSpc>
            </a:pPr>
            <a:r>
              <a:rPr lang="en-US" sz="5200" i="1" dirty="0">
                <a:solidFill>
                  <a:srgbClr val="0E113E"/>
                </a:solidFill>
                <a:latin typeface="Lato" panose="020F0502020204030203" pitchFamily="34" charset="0"/>
                <a:ea typeface="Lato" panose="020F0502020204030203" pitchFamily="34" charset="0"/>
                <a:cs typeface="Lato" panose="020F0502020204030203" pitchFamily="34" charset="0"/>
              </a:rPr>
              <a:t>The amount and nature of fees for goods and services for which the work seeker must pay a fee</a:t>
            </a:r>
          </a:p>
          <a:p>
            <a:pPr marL="285750" indent="-285750" algn="just">
              <a:lnSpc>
                <a:spcPct val="120000"/>
              </a:lnSpc>
            </a:pPr>
            <a:r>
              <a:rPr lang="en-US" sz="5200" i="1" dirty="0">
                <a:solidFill>
                  <a:srgbClr val="0E113E"/>
                </a:solidFill>
                <a:latin typeface="Lato" panose="020F0502020204030203" pitchFamily="34" charset="0"/>
                <a:ea typeface="Lato" panose="020F0502020204030203" pitchFamily="34" charset="0"/>
                <a:cs typeface="Lato" panose="020F0502020204030203" pitchFamily="34" charset="0"/>
              </a:rPr>
              <a:t>Non-monetary benefits the work seeker is entitled to receive</a:t>
            </a:r>
          </a:p>
          <a:p>
            <a:pPr marL="285750" indent="-285750" algn="just">
              <a:lnSpc>
                <a:spcPct val="120000"/>
              </a:lnSpc>
            </a:pPr>
            <a:r>
              <a:rPr lang="en-US" sz="5200" i="1" dirty="0">
                <a:solidFill>
                  <a:srgbClr val="0E113E"/>
                </a:solidFill>
                <a:latin typeface="Lato" panose="020F0502020204030203" pitchFamily="34" charset="0"/>
                <a:ea typeface="Lato" panose="020F0502020204030203" pitchFamily="34" charset="0"/>
                <a:cs typeface="Lato" panose="020F0502020204030203" pitchFamily="34" charset="0"/>
              </a:rPr>
              <a:t>Annual leave entitlements and holiday pay</a:t>
            </a:r>
          </a:p>
          <a:p>
            <a:pPr marL="285750" indent="-285750" algn="just">
              <a:lnSpc>
                <a:spcPct val="120000"/>
              </a:lnSpc>
            </a:pPr>
            <a:r>
              <a:rPr lang="en-US" sz="5200" i="1" dirty="0">
                <a:solidFill>
                  <a:srgbClr val="0E113E"/>
                </a:solidFill>
                <a:latin typeface="Lato" panose="020F0502020204030203" pitchFamily="34" charset="0"/>
                <a:ea typeface="Lato" panose="020F0502020204030203" pitchFamily="34" charset="0"/>
                <a:cs typeface="Lato" panose="020F0502020204030203" pitchFamily="34" charset="0"/>
              </a:rPr>
              <a:t>A representative statement that illustrates the remuneration the agency worker can expect to receive</a:t>
            </a:r>
          </a:p>
          <a:p>
            <a:pPr marL="285750" lvl="0" indent="-285750" algn="just">
              <a:lnSpc>
                <a:spcPct val="120000"/>
              </a:lnSpc>
            </a:pPr>
            <a:endParaRPr lang="en-GB" dirty="0">
              <a:solidFill>
                <a:srgbClr val="0E113E"/>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07045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156671"/>
            <a:ext cx="9193372" cy="564901"/>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 C - PSC</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2" y="1402080"/>
            <a:ext cx="11015298" cy="4734348"/>
          </a:xfrm>
        </p:spPr>
        <p:txBody>
          <a:bodyPr>
            <a:normAutofit/>
          </a:bodyPr>
          <a:lstStyle/>
          <a:p>
            <a:pPr algn="just">
              <a:lnSpc>
                <a:spcPct val="110000"/>
              </a:lnSpc>
            </a:pP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Where workers engage via their own PSC the requirements of Regulation 13A(3)(c) will apply (as set out on the previous slide for PAYE workers).</a:t>
            </a:r>
          </a:p>
          <a:p>
            <a:pPr marL="285750" indent="-285750" algn="just">
              <a:lnSpc>
                <a:spcPct val="150000"/>
              </a:lnSpc>
            </a:pPr>
            <a:r>
              <a:rPr lang="en-GB" sz="1600" b="1" dirty="0">
                <a:solidFill>
                  <a:srgbClr val="0E113E"/>
                </a:solidFill>
                <a:latin typeface="Lato" panose="020F0502020204030203" pitchFamily="34" charset="0"/>
                <a:ea typeface="Lato" panose="020F0502020204030203" pitchFamily="34" charset="0"/>
                <a:cs typeface="Lato" panose="020F0502020204030203" pitchFamily="34" charset="0"/>
              </a:rPr>
              <a:t>It is not possible to opt out of the requirements in Regulation 13A </a:t>
            </a:r>
            <a:r>
              <a:rPr lang="en-GB" sz="1600" dirty="0">
                <a:solidFill>
                  <a:srgbClr val="0E113E"/>
                </a:solidFill>
                <a:latin typeface="Lato" panose="020F0502020204030203" pitchFamily="34" charset="0"/>
                <a:ea typeface="Lato" panose="020F0502020204030203" pitchFamily="34" charset="0"/>
                <a:cs typeface="Lato" panose="020F0502020204030203" pitchFamily="34" charset="0"/>
              </a:rPr>
              <a:t>even if the work seeker and the limited company opt out of the Conduct Regulations.</a:t>
            </a:r>
          </a:p>
          <a:p>
            <a:pPr marL="285750" indent="-285750" algn="just">
              <a:lnSpc>
                <a:spcPct val="150000"/>
              </a:lnSpc>
            </a:pPr>
            <a:r>
              <a:rPr lang="en-US" sz="1600" dirty="0">
                <a:solidFill>
                  <a:srgbClr val="0E113E"/>
                </a:solidFill>
                <a:latin typeface="Lato" panose="020F0502020204030203" pitchFamily="34" charset="0"/>
                <a:ea typeface="Lato" panose="020F0502020204030203" pitchFamily="34" charset="0"/>
                <a:cs typeface="Lato" panose="020F0502020204030203" pitchFamily="34" charset="0"/>
              </a:rPr>
              <a:t>As the PSC and the individual are both the work-seeker you just need to give one KID.</a:t>
            </a:r>
            <a:r>
              <a:rPr lang="en-US" sz="1600" dirty="0">
                <a:solidFill>
                  <a:srgbClr val="0E113E"/>
                </a:solidFill>
                <a:highlight>
                  <a:srgbClr val="FFFF00"/>
                </a:highlight>
                <a:latin typeface="Lato" panose="020F0502020204030203" pitchFamily="34" charset="0"/>
                <a:ea typeface="Lato" panose="020F0502020204030203" pitchFamily="34" charset="0"/>
                <a:cs typeface="Lato" panose="020F0502020204030203" pitchFamily="34" charset="0"/>
              </a:rPr>
              <a:t> </a:t>
            </a:r>
          </a:p>
          <a:p>
            <a:pPr marL="285750" indent="-285750" algn="just">
              <a:lnSpc>
                <a:spcPct val="150000"/>
              </a:lnSpc>
            </a:pPr>
            <a:r>
              <a:rPr lang="en-US" sz="1600" dirty="0">
                <a:solidFill>
                  <a:srgbClr val="0E113E"/>
                </a:solidFill>
                <a:latin typeface="Lato" panose="020F0502020204030203" pitchFamily="34" charset="0"/>
                <a:ea typeface="Lato" panose="020F0502020204030203" pitchFamily="34" charset="0"/>
                <a:cs typeface="Lato" panose="020F0502020204030203" pitchFamily="34" charset="0"/>
              </a:rPr>
              <a:t>Some of the information will have to be obtained from the PSC.</a:t>
            </a:r>
          </a:p>
          <a:p>
            <a:pPr marL="285750" indent="-285750" algn="just">
              <a:lnSpc>
                <a:spcPct val="150000"/>
              </a:lnSpc>
            </a:pPr>
            <a:r>
              <a:rPr lang="en-US" sz="1600" dirty="0">
                <a:solidFill>
                  <a:srgbClr val="0E113E"/>
                </a:solidFill>
                <a:latin typeface="Lato" panose="020F0502020204030203" pitchFamily="34" charset="0"/>
                <a:ea typeface="Lato" panose="020F0502020204030203" pitchFamily="34" charset="0"/>
                <a:cs typeface="Lato" panose="020F0502020204030203" pitchFamily="34" charset="0"/>
              </a:rPr>
              <a:t>The KID must show any deductions made by the employment business and the PSC so that the work seeker has a clear idea of what to expect in their pay (impact of inside versus outside IR35 engagements?). </a:t>
            </a:r>
          </a:p>
          <a:p>
            <a:pPr marL="285750" indent="-285750" algn="just">
              <a:lnSpc>
                <a:spcPct val="150000"/>
              </a:lnSpc>
            </a:pPr>
            <a:endParaRPr lang="en-US" sz="1600"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0" indent="0" algn="just">
              <a:lnSpc>
                <a:spcPct val="150000"/>
              </a:lnSpc>
              <a:buNone/>
            </a:pPr>
            <a:endParaRPr lang="en-GB" sz="1600" dirty="0">
              <a:solidFill>
                <a:srgbClr val="0E113E"/>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47940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158271"/>
            <a:ext cx="9332520" cy="564901"/>
          </a:xfrm>
        </p:spPr>
        <p:txBody>
          <a:bodyPr vert="horz" lIns="91440" tIns="45720" rIns="91440" bIns="45720" rtlCol="0">
            <a:noAutofit/>
          </a:bodyPr>
          <a:lstStyle/>
          <a:p>
            <a:pPr>
              <a:lnSpc>
                <a:spcPct val="12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 B– umbrella company</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DF2B6227-2D79-4F99-BC8D-B80AD8E201DB}"/>
              </a:ext>
            </a:extLst>
          </p:cNvPr>
          <p:cNvSpPr>
            <a:spLocks noGrp="1"/>
          </p:cNvSpPr>
          <p:nvPr>
            <p:ph type="body" sz="quarter" idx="13"/>
          </p:nvPr>
        </p:nvSpPr>
        <p:spPr>
          <a:xfrm>
            <a:off x="487342" y="1371599"/>
            <a:ext cx="11015298" cy="5029201"/>
          </a:xfrm>
        </p:spPr>
        <p:txBody>
          <a:bodyPr>
            <a:normAutofit/>
          </a:bodyPr>
          <a:lstStyle/>
          <a:p>
            <a:pPr marL="0" indent="0" algn="just">
              <a:lnSpc>
                <a:spcPct val="120000"/>
              </a:lnSpc>
              <a:buNone/>
            </a:pPr>
            <a:r>
              <a:rPr lang="en-US" sz="1600" b="1" u="sng" dirty="0">
                <a:solidFill>
                  <a:srgbClr val="0E113E"/>
                </a:solidFill>
                <a:latin typeface="Lato" panose="020F0502020204030203" pitchFamily="34" charset="0"/>
                <a:ea typeface="Lato" panose="020F0502020204030203" pitchFamily="34" charset="0"/>
                <a:cs typeface="Lato" panose="020F0502020204030203" pitchFamily="34" charset="0"/>
              </a:rPr>
              <a:t>Regulation 13A (6) - Individuals who work via an employment intermediary e.g. umbrella (not personal services company</a:t>
            </a:r>
            <a:r>
              <a:rPr lang="en-US" sz="1600" b="1" dirty="0">
                <a:solidFill>
                  <a:srgbClr val="0E113E"/>
                </a:solidFill>
                <a:latin typeface="Lato" panose="020F0502020204030203" pitchFamily="34" charset="0"/>
                <a:ea typeface="Lato" panose="020F0502020204030203" pitchFamily="34" charset="0"/>
                <a:cs typeface="Lato" panose="020F0502020204030203" pitchFamily="34" charset="0"/>
              </a:rPr>
              <a:t>)</a:t>
            </a:r>
          </a:p>
          <a:p>
            <a:pPr marL="0" indent="0" algn="just">
              <a:lnSpc>
                <a:spcPct val="150000"/>
              </a:lnSpc>
              <a:buNone/>
            </a:pPr>
            <a:r>
              <a:rPr lang="en-US" sz="1600" dirty="0">
                <a:latin typeface="Lato" panose="020F0502020204030203" pitchFamily="34" charset="0"/>
                <a:ea typeface="Lato" panose="020F0502020204030203" pitchFamily="34" charset="0"/>
                <a:cs typeface="Lato" panose="020F0502020204030203" pitchFamily="34" charset="0"/>
              </a:rPr>
              <a:t>If the work seeker is a company or another entity, the employment business must give the information below together with the information on the previous slide to </a:t>
            </a:r>
            <a:r>
              <a:rPr lang="en-US" sz="1600" b="1" dirty="0">
                <a:latin typeface="Lato" panose="020F0502020204030203" pitchFamily="34" charset="0"/>
                <a:ea typeface="Lato" panose="020F0502020204030203" pitchFamily="34" charset="0"/>
                <a:cs typeface="Lato" panose="020F0502020204030203" pitchFamily="34" charset="0"/>
              </a:rPr>
              <a:t>both</a:t>
            </a:r>
            <a:r>
              <a:rPr lang="en-US" sz="1600" dirty="0">
                <a:latin typeface="Lato" panose="020F0502020204030203" pitchFamily="34" charset="0"/>
                <a:ea typeface="Lato" panose="020F0502020204030203" pitchFamily="34" charset="0"/>
                <a:cs typeface="Lato" panose="020F0502020204030203" pitchFamily="34" charset="0"/>
              </a:rPr>
              <a:t> the individual and the company:</a:t>
            </a:r>
            <a:endParaRPr lang="en-US" sz="1600" i="1" dirty="0">
              <a:solidFill>
                <a:srgbClr val="0E113E"/>
              </a:solidFill>
              <a:latin typeface="Lato" panose="020F0502020204030203" pitchFamily="34" charset="0"/>
              <a:ea typeface="Lato" panose="020F0502020204030203" pitchFamily="34" charset="0"/>
              <a:cs typeface="Lato" panose="020F0502020204030203" pitchFamily="34" charset="0"/>
            </a:endParaRPr>
          </a:p>
          <a:p>
            <a:pPr marL="285750" indent="-285750" algn="just">
              <a:lnSpc>
                <a:spcPct val="150000"/>
              </a:lnSpc>
            </a:pPr>
            <a:r>
              <a:rPr lang="en-US" sz="1600" dirty="0">
                <a:solidFill>
                  <a:srgbClr val="0E113E"/>
                </a:solidFill>
                <a:latin typeface="Lato" panose="020F0502020204030203" pitchFamily="34" charset="0"/>
                <a:ea typeface="Lato" panose="020F0502020204030203" pitchFamily="34" charset="0"/>
                <a:cs typeface="Lato" panose="020F0502020204030203" pitchFamily="34" charset="0"/>
              </a:rPr>
              <a:t>identity of the work seeker</a:t>
            </a:r>
          </a:p>
          <a:p>
            <a:pPr marL="285750" indent="-285750" algn="just">
              <a:lnSpc>
                <a:spcPct val="150000"/>
              </a:lnSpc>
            </a:pPr>
            <a:r>
              <a:rPr lang="en-US" sz="1600" dirty="0">
                <a:solidFill>
                  <a:srgbClr val="0E113E"/>
                </a:solidFill>
                <a:latin typeface="Lato" panose="020F0502020204030203" pitchFamily="34" charset="0"/>
                <a:ea typeface="Lato" panose="020F0502020204030203" pitchFamily="34" charset="0"/>
                <a:cs typeface="Lato" panose="020F0502020204030203" pitchFamily="34" charset="0"/>
              </a:rPr>
              <a:t>identity of the employer</a:t>
            </a:r>
          </a:p>
          <a:p>
            <a:pPr marL="285750" indent="-285750" algn="just">
              <a:lnSpc>
                <a:spcPct val="150000"/>
              </a:lnSpc>
            </a:pPr>
            <a:r>
              <a:rPr lang="en-US" sz="1600" dirty="0">
                <a:solidFill>
                  <a:srgbClr val="0E113E"/>
                </a:solidFill>
                <a:latin typeface="Lato" panose="020F0502020204030203" pitchFamily="34" charset="0"/>
                <a:ea typeface="Lato" panose="020F0502020204030203" pitchFamily="34" charset="0"/>
                <a:cs typeface="Lato" panose="020F0502020204030203" pitchFamily="34" charset="0"/>
              </a:rPr>
              <a:t>If the employment business isn’t the employer, the identity of the person who will pay the worker </a:t>
            </a:r>
          </a:p>
          <a:p>
            <a:pPr marL="285750" indent="-285750" algn="just">
              <a:lnSpc>
                <a:spcPct val="150000"/>
              </a:lnSpc>
            </a:pPr>
            <a:r>
              <a:rPr lang="en-US" sz="1600" dirty="0">
                <a:solidFill>
                  <a:srgbClr val="0E113E"/>
                </a:solidFill>
                <a:latin typeface="Lato" panose="020F0502020204030203" pitchFamily="34" charset="0"/>
                <a:ea typeface="Lato" panose="020F0502020204030203" pitchFamily="34" charset="0"/>
                <a:cs typeface="Lato" panose="020F0502020204030203" pitchFamily="34" charset="0"/>
              </a:rPr>
              <a:t>if the employment business, the work seeker, the employer and person responsible for paying the worker are connected, the nature of the connection between the parties</a:t>
            </a:r>
          </a:p>
          <a:p>
            <a:pPr marL="285750" indent="-285750" algn="just">
              <a:lnSpc>
                <a:spcPct val="150000"/>
              </a:lnSpc>
            </a:pPr>
            <a:r>
              <a:rPr lang="en-US" sz="1600" dirty="0">
                <a:solidFill>
                  <a:srgbClr val="0E113E"/>
                </a:solidFill>
                <a:latin typeface="Lato" panose="020F0502020204030203" pitchFamily="34" charset="0"/>
                <a:ea typeface="Lato" panose="020F0502020204030203" pitchFamily="34" charset="0"/>
                <a:cs typeface="Lato" panose="020F0502020204030203" pitchFamily="34" charset="0"/>
              </a:rPr>
              <a:t>explanation of the difference in remuneration or minimum rate of remuneration between the work seeker who is the company and the individual carrying out the work including deductions.</a:t>
            </a:r>
          </a:p>
        </p:txBody>
      </p:sp>
    </p:spTree>
    <p:extLst>
      <p:ext uri="{BB962C8B-B14F-4D97-AF65-F5344CB8AC3E}">
        <p14:creationId xmlns:p14="http://schemas.microsoft.com/office/powerpoint/2010/main" val="162871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A5F594-6303-4053-AD1A-6968C7E3AD8D}"/>
              </a:ext>
            </a:extLst>
          </p:cNvPr>
          <p:cNvSpPr>
            <a:spLocks noGrp="1"/>
          </p:cNvSpPr>
          <p:nvPr>
            <p:ph type="body" sz="quarter" idx="10"/>
          </p:nvPr>
        </p:nvSpPr>
        <p:spPr/>
        <p:txBody>
          <a:bodyPr/>
          <a:lstStyle/>
          <a:p>
            <a:r>
              <a:rPr lang="en-GB" dirty="0"/>
              <a:t>Jobs market data</a:t>
            </a:r>
          </a:p>
        </p:txBody>
      </p:sp>
      <p:sp>
        <p:nvSpPr>
          <p:cNvPr id="3" name="Text Placeholder 2">
            <a:extLst>
              <a:ext uri="{FF2B5EF4-FFF2-40B4-BE49-F238E27FC236}">
                <a16:creationId xmlns:a16="http://schemas.microsoft.com/office/drawing/2014/main" id="{D2ED699E-200B-46C0-9323-E2F8B78C5743}"/>
              </a:ext>
            </a:extLst>
          </p:cNvPr>
          <p:cNvSpPr>
            <a:spLocks noGrp="1"/>
          </p:cNvSpPr>
          <p:nvPr>
            <p:ph type="body" sz="quarter" idx="11"/>
          </p:nvPr>
        </p:nvSpPr>
        <p:spPr/>
        <p:txBody>
          <a:bodyPr/>
          <a:lstStyle/>
          <a:p>
            <a:r>
              <a:rPr lang="en-GB" dirty="0"/>
              <a:t>The latest REC research</a:t>
            </a:r>
          </a:p>
        </p:txBody>
      </p:sp>
    </p:spTree>
    <p:extLst>
      <p:ext uri="{BB962C8B-B14F-4D97-AF65-F5344CB8AC3E}">
        <p14:creationId xmlns:p14="http://schemas.microsoft.com/office/powerpoint/2010/main" val="2687988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432001"/>
            <a:ext cx="8015997" cy="564901"/>
          </a:xfrm>
        </p:spPr>
        <p:txBody>
          <a:bodyPr vert="horz" lIns="91440" tIns="45720" rIns="91440" bIns="45720" rtlCol="0">
            <a:normAutofit/>
          </a:bodyPr>
          <a:lstStyle/>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 A – PAYE (agency)</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pic>
        <p:nvPicPr>
          <p:cNvPr id="5" name="Content Placeholder 3">
            <a:extLst>
              <a:ext uri="{FF2B5EF4-FFF2-40B4-BE49-F238E27FC236}">
                <a16:creationId xmlns:a16="http://schemas.microsoft.com/office/drawing/2014/main" id="{A1846C7E-D817-4C47-AAD7-2D9C0B08F0C7}"/>
              </a:ext>
            </a:extLst>
          </p:cNvPr>
          <p:cNvPicPr>
            <a:picLocks noChangeAspect="1"/>
          </p:cNvPicPr>
          <p:nvPr/>
        </p:nvPicPr>
        <p:blipFill rotWithShape="1">
          <a:blip r:embed="rId3"/>
          <a:srcRect l="30092" t="14450" r="29953" b="14765"/>
          <a:stretch/>
        </p:blipFill>
        <p:spPr>
          <a:xfrm>
            <a:off x="3247350" y="1108773"/>
            <a:ext cx="4862981" cy="5353635"/>
          </a:xfrm>
          <a:prstGeom prst="rect">
            <a:avLst/>
          </a:prstGeom>
        </p:spPr>
      </p:pic>
      <p:sp>
        <p:nvSpPr>
          <p:cNvPr id="4" name="TextBox 3">
            <a:extLst>
              <a:ext uri="{FF2B5EF4-FFF2-40B4-BE49-F238E27FC236}">
                <a16:creationId xmlns:a16="http://schemas.microsoft.com/office/drawing/2014/main" id="{C63C9542-2EB4-4722-B76A-B1A145F71912}"/>
              </a:ext>
            </a:extLst>
          </p:cNvPr>
          <p:cNvSpPr txBox="1"/>
          <p:nvPr/>
        </p:nvSpPr>
        <p:spPr>
          <a:xfrm>
            <a:off x="487341" y="1108773"/>
            <a:ext cx="23015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C66D4"/>
                </a:solidFill>
                <a:effectLst/>
                <a:uLnTx/>
                <a:uFillTx/>
                <a:latin typeface="Lato" panose="020F0502020204030203" pitchFamily="34" charset="0"/>
                <a:ea typeface="Lato" panose="020F0502020204030203" pitchFamily="34" charset="0"/>
                <a:cs typeface="Lato" panose="020F0502020204030203" pitchFamily="34" charset="0"/>
              </a:rPr>
              <a:t>BEIS template A</a:t>
            </a:r>
            <a:endParaRPr kumimoji="0" lang="en-GB" sz="2000" b="0" i="0" u="none" strike="noStrike" kern="1200" cap="none" spc="0" normalizeH="0" baseline="0" noProof="0" dirty="0">
              <a:ln>
                <a:noFill/>
              </a:ln>
              <a:solidFill>
                <a:srgbClr val="8C66D4"/>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21358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1" y="407376"/>
            <a:ext cx="7261225" cy="564901"/>
          </a:xfrm>
        </p:spPr>
        <p:txBody>
          <a:bodyPr vert="horz" lIns="91440" tIns="45720" rIns="91440" bIns="45720" rtlCol="0">
            <a:normAutofit/>
          </a:bodyPr>
          <a:lstStyle/>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 C- PSC</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pic>
        <p:nvPicPr>
          <p:cNvPr id="5" name="Content Placeholder 3">
            <a:extLst>
              <a:ext uri="{FF2B5EF4-FFF2-40B4-BE49-F238E27FC236}">
                <a16:creationId xmlns:a16="http://schemas.microsoft.com/office/drawing/2014/main" id="{57965B7B-A855-4C12-AB2E-88337ECF37A7}"/>
              </a:ext>
            </a:extLst>
          </p:cNvPr>
          <p:cNvPicPr>
            <a:picLocks noChangeAspect="1"/>
          </p:cNvPicPr>
          <p:nvPr/>
        </p:nvPicPr>
        <p:blipFill rotWithShape="1">
          <a:blip r:embed="rId3"/>
          <a:srcRect l="-553" t="4722" r="553" b="11738"/>
          <a:stretch/>
        </p:blipFill>
        <p:spPr>
          <a:xfrm>
            <a:off x="2284142" y="1122525"/>
            <a:ext cx="9545254" cy="5045648"/>
          </a:xfrm>
          <a:prstGeom prst="rect">
            <a:avLst/>
          </a:prstGeom>
        </p:spPr>
      </p:pic>
      <p:sp>
        <p:nvSpPr>
          <p:cNvPr id="6" name="TextBox 5">
            <a:extLst>
              <a:ext uri="{FF2B5EF4-FFF2-40B4-BE49-F238E27FC236}">
                <a16:creationId xmlns:a16="http://schemas.microsoft.com/office/drawing/2014/main" id="{DC33FD3B-7C88-47A1-AD41-1D62ADF8C447}"/>
              </a:ext>
            </a:extLst>
          </p:cNvPr>
          <p:cNvSpPr txBox="1"/>
          <p:nvPr/>
        </p:nvSpPr>
        <p:spPr>
          <a:xfrm>
            <a:off x="487341" y="1133754"/>
            <a:ext cx="20213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C66D4"/>
                </a:solidFill>
                <a:effectLst/>
                <a:uLnTx/>
                <a:uFillTx/>
                <a:latin typeface="Lato" panose="020F0502020204030203" pitchFamily="34" charset="0"/>
                <a:ea typeface="Lato" panose="020F0502020204030203" pitchFamily="34" charset="0"/>
                <a:cs typeface="Lato" panose="020F0502020204030203" pitchFamily="34" charset="0"/>
              </a:rPr>
              <a:t>BEIS template C</a:t>
            </a:r>
            <a:endParaRPr kumimoji="0" lang="en-GB" sz="2000" b="0" i="0" u="none" strike="noStrike" kern="1200" cap="none" spc="0" normalizeH="0" baseline="0" noProof="0" dirty="0">
              <a:ln>
                <a:noFill/>
              </a:ln>
              <a:solidFill>
                <a:srgbClr val="8C66D4"/>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36171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1BE746-FC27-4E84-B017-DB9E04260679}"/>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EDF311D-F07B-45C1-B20F-5A61ABAF2824}"/>
              </a:ext>
            </a:extLst>
          </p:cNvPr>
          <p:cNvSpPr>
            <a:spLocks noGrp="1"/>
          </p:cNvSpPr>
          <p:nvPr>
            <p:ph type="body" sz="quarter" idx="12"/>
          </p:nvPr>
        </p:nvSpPr>
        <p:spPr/>
        <p:txBody>
          <a:bodyPr/>
          <a:lstStyle/>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 B- Umbrella</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a:p>
            <a:endParaRPr lang="en-GB" dirty="0"/>
          </a:p>
        </p:txBody>
      </p:sp>
      <p:sp>
        <p:nvSpPr>
          <p:cNvPr id="4" name="Text Placeholder 3">
            <a:extLst>
              <a:ext uri="{FF2B5EF4-FFF2-40B4-BE49-F238E27FC236}">
                <a16:creationId xmlns:a16="http://schemas.microsoft.com/office/drawing/2014/main" id="{36E12D3E-F972-47B9-B612-CF6EC279C271}"/>
              </a:ext>
            </a:extLst>
          </p:cNvPr>
          <p:cNvSpPr>
            <a:spLocks noGrp="1"/>
          </p:cNvSpPr>
          <p:nvPr>
            <p:ph type="body" sz="quarter" idx="13"/>
          </p:nvPr>
        </p:nvSpPr>
        <p:spPr/>
        <p:txBody>
          <a:bodyPr/>
          <a:lstStyle/>
          <a:p>
            <a:endParaRPr lang="en-GB" dirty="0"/>
          </a:p>
        </p:txBody>
      </p:sp>
      <p:pic>
        <p:nvPicPr>
          <p:cNvPr id="6" name="Content Placeholder 3">
            <a:extLst>
              <a:ext uri="{FF2B5EF4-FFF2-40B4-BE49-F238E27FC236}">
                <a16:creationId xmlns:a16="http://schemas.microsoft.com/office/drawing/2014/main" id="{520F3717-B5F8-4002-8BAB-8305B2790678}"/>
              </a:ext>
            </a:extLst>
          </p:cNvPr>
          <p:cNvPicPr>
            <a:picLocks noChangeAspect="1"/>
          </p:cNvPicPr>
          <p:nvPr/>
        </p:nvPicPr>
        <p:blipFill rotWithShape="1">
          <a:blip r:embed="rId3"/>
          <a:srcRect l="1473" t="4276" r="5208" b="7243"/>
          <a:stretch/>
        </p:blipFill>
        <p:spPr>
          <a:xfrm>
            <a:off x="689361" y="1322187"/>
            <a:ext cx="8252094" cy="4890130"/>
          </a:xfrm>
          <a:prstGeom prst="rect">
            <a:avLst/>
          </a:prstGeom>
        </p:spPr>
      </p:pic>
    </p:spTree>
    <p:extLst>
      <p:ext uri="{BB962C8B-B14F-4D97-AF65-F5344CB8AC3E}">
        <p14:creationId xmlns:p14="http://schemas.microsoft.com/office/powerpoint/2010/main" val="2026948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DAC63-13D2-485B-A5A6-633F891D15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C23E22B-7CF5-4190-B713-A56AC6114916}"/>
              </a:ext>
            </a:extLst>
          </p:cNvPr>
          <p:cNvSpPr>
            <a:spLocks noGrp="1"/>
          </p:cNvSpPr>
          <p:nvPr>
            <p:ph type="body" sz="quarter" idx="12"/>
          </p:nvPr>
        </p:nvSpPr>
        <p:spPr>
          <a:xfrm>
            <a:off x="487340" y="317743"/>
            <a:ext cx="9251019" cy="564901"/>
          </a:xfrm>
        </p:spPr>
        <p:txBody>
          <a:bodyPr vert="horz" lIns="91440" tIns="45720" rIns="91440" bIns="45720" rtlCol="0">
            <a:noAutofit/>
          </a:bodyPr>
          <a:lstStyle/>
          <a:p>
            <a:pPr>
              <a:lnSpc>
                <a:spcPct val="100000"/>
              </a:lnSpc>
            </a:pPr>
            <a:r>
              <a:rPr lang="en-US" dirty="0">
                <a:solidFill>
                  <a:srgbClr val="36BEAE"/>
                </a:solidFill>
                <a:latin typeface="Lato" panose="020F0502020204030203" pitchFamily="34" charset="0"/>
                <a:ea typeface="Lato" panose="020F0502020204030203" pitchFamily="34" charset="0"/>
                <a:cs typeface="Lato" panose="020F0502020204030203" pitchFamily="34" charset="0"/>
              </a:rPr>
              <a:t>Key Information Document - </a:t>
            </a:r>
            <a:r>
              <a:rPr lang="en-US" dirty="0">
                <a:solidFill>
                  <a:srgbClr val="36BEAE"/>
                </a:solidFill>
                <a:latin typeface="Lato" panose="020F0502020204030203" pitchFamily="34" charset="0"/>
                <a:ea typeface="Lato" panose="020F0502020204030203" pitchFamily="34" charset="0"/>
                <a:cs typeface="Lato" panose="020F0502020204030203" pitchFamily="34" charset="0"/>
                <a:hlinkClick r:id="rId3"/>
              </a:rPr>
              <a:t>Q&amp;A on REC’s legal guide</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114461E7-F185-42FB-B1D4-9E7ACB05F4BF}"/>
              </a:ext>
            </a:extLst>
          </p:cNvPr>
          <p:cNvSpPr txBox="1"/>
          <p:nvPr/>
        </p:nvSpPr>
        <p:spPr>
          <a:xfrm>
            <a:off x="459949" y="1578145"/>
            <a:ext cx="11272102" cy="502361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What is the Key Information Document?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What information needs to be in it?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When does it have to be issued and to whom?</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Can people opt out of regulation 13A?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How can I prepare for regulation 13A to come into force?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Do I have to give multiple Key Information Documents?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 candidate already works with an umbrella that they’re going to work through, do we still have to issue a Key Information Document?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Is there a template I can use?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Other common questions from members </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Timing, payment/engagement options, if worker doesn’t know how they want to be engaged, REC templates.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025658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FA85AD-84EF-4B55-AEDD-CF018CE553BD}"/>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134E01DC-E182-4532-A216-52C62EA9787A}"/>
              </a:ext>
            </a:extLst>
          </p:cNvPr>
          <p:cNvSpPr>
            <a:spLocks noGrp="1"/>
          </p:cNvSpPr>
          <p:nvPr>
            <p:ph type="body" sz="quarter" idx="12"/>
          </p:nvPr>
        </p:nvSpPr>
        <p:spPr/>
        <p:txBody>
          <a:bodyPr/>
          <a:lstStyle/>
          <a:p>
            <a:r>
              <a:rPr lang="en-US" dirty="0">
                <a:solidFill>
                  <a:srgbClr val="36BEAE"/>
                </a:solidFill>
                <a:latin typeface="Lato" panose="020F0502020204030203" pitchFamily="34" charset="0"/>
                <a:ea typeface="Lato" panose="020F0502020204030203" pitchFamily="34" charset="0"/>
                <a:cs typeface="Lato" panose="020F0502020204030203" pitchFamily="34" charset="0"/>
              </a:rPr>
              <a:t>We are the REC</a:t>
            </a:r>
            <a:endParaRPr lang="en-GB" dirty="0">
              <a:solidFill>
                <a:srgbClr val="36BEAE"/>
              </a:solidFill>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C894295A-1EE4-46A6-A984-CA8A392A40B6}"/>
              </a:ext>
            </a:extLst>
          </p:cNvPr>
          <p:cNvSpPr>
            <a:spLocks noGrp="1"/>
          </p:cNvSpPr>
          <p:nvPr>
            <p:ph type="body" sz="quarter" idx="13"/>
          </p:nvPr>
        </p:nvSpPr>
        <p:spPr/>
        <p:txBody>
          <a:bodyPr>
            <a:normAutofit fontScale="92500" lnSpcReduction="20000"/>
          </a:bodyPr>
          <a:lstStyle/>
          <a:p>
            <a:pPr marL="0" indent="0">
              <a:buNone/>
            </a:pPr>
            <a:r>
              <a:rPr lang="en-GB" b="1" dirty="0"/>
              <a:t>The REC is all about brilliant recruitment, which drives our economy and delivers opportunity to millions. </a:t>
            </a:r>
          </a:p>
          <a:p>
            <a:pPr marL="0" indent="0">
              <a:buNone/>
            </a:pPr>
            <a:endParaRPr lang="en-GB" b="1" dirty="0"/>
          </a:p>
          <a:p>
            <a:pPr marL="0" indent="0">
              <a:buNone/>
            </a:pPr>
            <a:r>
              <a:rPr lang="en-GB" b="1" dirty="0"/>
              <a:t>As the voice of the recruitment industry, we champion high standards, speak up for great recruiters, and help them grow.</a:t>
            </a:r>
          </a:p>
          <a:p>
            <a:pPr marL="0" indent="0">
              <a:buNone/>
            </a:pPr>
            <a:endParaRPr lang="en-GB" b="1" dirty="0"/>
          </a:p>
          <a:p>
            <a:pPr marL="0" indent="0">
              <a:buNone/>
            </a:pPr>
            <a:r>
              <a:rPr lang="en-GB" b="1" dirty="0"/>
              <a:t>Recruitment is a powerful tool for companies and candidates to build better futures for themselves and a strong economy for the UK. </a:t>
            </a:r>
          </a:p>
          <a:p>
            <a:endParaRPr lang="en-GB" dirty="0"/>
          </a:p>
          <a:p>
            <a:pPr marL="0" indent="0">
              <a:buNone/>
            </a:pPr>
            <a:r>
              <a:rPr lang="en-GB" b="1" dirty="0"/>
              <a:t>Find out more about the Recruitment &amp; Employment Confederation at </a:t>
            </a:r>
            <a:r>
              <a:rPr lang="en-GB" b="1" dirty="0">
                <a:solidFill>
                  <a:srgbClr val="FF595D"/>
                </a:solidFill>
                <a:hlinkClick r:id="rId2">
                  <a:extLst>
                    <a:ext uri="{A12FA001-AC4F-418D-AE19-62706E023703}">
                      <ahyp:hlinkClr xmlns:ahyp="http://schemas.microsoft.com/office/drawing/2018/hyperlinkcolor" val="tx"/>
                    </a:ext>
                  </a:extLst>
                </a:hlinkClick>
              </a:rPr>
              <a:t>www.rec.uk.com</a:t>
            </a:r>
            <a:r>
              <a:rPr lang="en-GB" b="1" dirty="0">
                <a:solidFill>
                  <a:srgbClr val="FF595D"/>
                </a:solidFill>
              </a:rPr>
              <a:t>.</a:t>
            </a:r>
          </a:p>
          <a:p>
            <a:endParaRPr lang="en-GB" sz="1600" dirty="0"/>
          </a:p>
          <a:p>
            <a:endParaRPr lang="en-GB" sz="16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479287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52B7B-5858-4823-8FA0-1AC9B93B1ECD}"/>
              </a:ext>
            </a:extLst>
          </p:cNvPr>
          <p:cNvSpPr>
            <a:spLocks noGrp="1"/>
          </p:cNvSpPr>
          <p:nvPr>
            <p:ph type="body" sz="quarter" idx="11"/>
          </p:nvPr>
        </p:nvSpPr>
        <p:spPr/>
        <p:txBody>
          <a:bodyPr/>
          <a:lstStyle/>
          <a:p>
            <a:endParaRPr lang="en-GB" dirty="0"/>
          </a:p>
        </p:txBody>
      </p:sp>
      <p:sp>
        <p:nvSpPr>
          <p:cNvPr id="3" name="Rectangle 2">
            <a:extLst>
              <a:ext uri="{FF2B5EF4-FFF2-40B4-BE49-F238E27FC236}">
                <a16:creationId xmlns:a16="http://schemas.microsoft.com/office/drawing/2014/main" id="{214D8875-82C5-4A79-9E0B-63219C206B4C}"/>
              </a:ext>
            </a:extLst>
          </p:cNvPr>
          <p:cNvSpPr/>
          <p:nvPr/>
        </p:nvSpPr>
        <p:spPr>
          <a:xfrm>
            <a:off x="758814" y="2182505"/>
            <a:ext cx="369604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Thank you</a:t>
            </a:r>
          </a:p>
        </p:txBody>
      </p:sp>
    </p:spTree>
    <p:extLst>
      <p:ext uri="{BB962C8B-B14F-4D97-AF65-F5344CB8AC3E}">
        <p14:creationId xmlns:p14="http://schemas.microsoft.com/office/powerpoint/2010/main" val="234328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D9B6C4-17EB-4A62-8A74-9E6649F4D04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7D79D51C-AF25-4AFF-BD80-BD95FCE9079D}"/>
              </a:ext>
            </a:extLst>
          </p:cNvPr>
          <p:cNvSpPr>
            <a:spLocks noGrp="1"/>
          </p:cNvSpPr>
          <p:nvPr>
            <p:ph type="body" sz="quarter" idx="12"/>
          </p:nvPr>
        </p:nvSpPr>
        <p:spPr>
          <a:xfrm>
            <a:off x="487341" y="432001"/>
            <a:ext cx="7943427" cy="936726"/>
          </a:xfrm>
        </p:spPr>
        <p:txBody>
          <a:bodyPr>
            <a:normAutofit/>
          </a:bodyPr>
          <a:lstStyle/>
          <a:p>
            <a:r>
              <a:rPr lang="en-GB" dirty="0"/>
              <a:t>Employer confidence in hiring returns to positive territory</a:t>
            </a:r>
          </a:p>
        </p:txBody>
      </p:sp>
      <p:sp>
        <p:nvSpPr>
          <p:cNvPr id="4" name="Text Placeholder 3">
            <a:extLst>
              <a:ext uri="{FF2B5EF4-FFF2-40B4-BE49-F238E27FC236}">
                <a16:creationId xmlns:a16="http://schemas.microsoft.com/office/drawing/2014/main" id="{A5988C62-6944-4DC9-A1E2-44CE1F6B5493}"/>
              </a:ext>
            </a:extLst>
          </p:cNvPr>
          <p:cNvSpPr txBox="1">
            <a:spLocks/>
          </p:cNvSpPr>
          <p:nvPr/>
        </p:nvSpPr>
        <p:spPr>
          <a:xfrm>
            <a:off x="749102" y="1580978"/>
            <a:ext cx="10753537" cy="13268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defRPr/>
            </a:pPr>
            <a:r>
              <a:rPr lang="en-GB" sz="1600" dirty="0">
                <a:solidFill>
                  <a:srgbClr val="0E113E"/>
                </a:solidFill>
                <a:latin typeface="Arial" panose="020B0604020202020204" pitchFamily="34" charset="0"/>
                <a:cs typeface="Arial" panose="020B0604020202020204" pitchFamily="34" charset="0"/>
              </a:rPr>
              <a:t>According to our latest monthly survey of employers (</a:t>
            </a:r>
            <a:r>
              <a:rPr lang="en-GB" sz="1600" i="1" dirty="0" err="1">
                <a:solidFill>
                  <a:srgbClr val="0E113E"/>
                </a:solidFill>
                <a:latin typeface="Arial" panose="020B0604020202020204" pitchFamily="34" charset="0"/>
                <a:cs typeface="Arial" panose="020B0604020202020204" pitchFamily="34" charset="0"/>
              </a:rPr>
              <a:t>JobsOutlook</a:t>
            </a:r>
            <a:r>
              <a:rPr lang="en-GB" sz="1600" dirty="0">
                <a:solidFill>
                  <a:srgbClr val="0E113E"/>
                </a:solidFill>
                <a:latin typeface="Arial" panose="020B0604020202020204" pitchFamily="34" charset="0"/>
                <a:cs typeface="Arial" panose="020B0604020202020204" pitchFamily="34" charset="0"/>
              </a:rPr>
              <a:t>):</a:t>
            </a:r>
          </a:p>
          <a:p>
            <a:pPr marL="285750" lvl="1" indent="-285750">
              <a:defRPr/>
            </a:pPr>
            <a:r>
              <a:rPr lang="en-GB" sz="1600" b="1" dirty="0">
                <a:solidFill>
                  <a:srgbClr val="0E113E"/>
                </a:solidFill>
                <a:latin typeface="Arial" panose="020B0604020202020204" pitchFamily="34" charset="0"/>
                <a:cs typeface="Arial" panose="020B0604020202020204" pitchFamily="34" charset="0"/>
              </a:rPr>
              <a:t>Employers’ confidence </a:t>
            </a:r>
            <a:r>
              <a:rPr lang="en-GB" sz="1600" dirty="0">
                <a:solidFill>
                  <a:srgbClr val="0E113E"/>
                </a:solidFill>
                <a:latin typeface="Arial" panose="020B0604020202020204" pitchFamily="34" charset="0"/>
                <a:cs typeface="Arial" panose="020B0604020202020204" pitchFamily="34" charset="0"/>
              </a:rPr>
              <a:t>in the UK economy has improved since the December election, although it remains low overall at net: -26.</a:t>
            </a:r>
          </a:p>
          <a:p>
            <a:pPr marL="285750" lvl="1" indent="-285750">
              <a:defRPr/>
            </a:pPr>
            <a:r>
              <a:rPr lang="en-GB" sz="1600" dirty="0">
                <a:solidFill>
                  <a:srgbClr val="0E113E"/>
                </a:solidFill>
                <a:latin typeface="Arial" panose="020B0604020202020204" pitchFamily="34" charset="0"/>
                <a:cs typeface="Arial" panose="020B0604020202020204" pitchFamily="34" charset="0"/>
              </a:rPr>
              <a:t>Businesses have also become more confident about their ability to make hiring decisions. Confidence levels are now positive overall, at net: +7.</a:t>
            </a:r>
          </a:p>
          <a:p>
            <a:pPr marL="0" indent="0">
              <a:buFont typeface="Arial" panose="020B0604020202020204" pitchFamily="34" charset="0"/>
              <a:buNone/>
            </a:pPr>
            <a:endParaRPr lang="en-GB" sz="1600" dirty="0"/>
          </a:p>
        </p:txBody>
      </p:sp>
      <p:pic>
        <p:nvPicPr>
          <p:cNvPr id="6" name="Picture 5">
            <a:extLst>
              <a:ext uri="{FF2B5EF4-FFF2-40B4-BE49-F238E27FC236}">
                <a16:creationId xmlns:a16="http://schemas.microsoft.com/office/drawing/2014/main" id="{90E99BDD-0B77-43C0-B1AF-5D9673827FC4}"/>
              </a:ext>
            </a:extLst>
          </p:cNvPr>
          <p:cNvPicPr>
            <a:picLocks noChangeAspect="1"/>
          </p:cNvPicPr>
          <p:nvPr/>
        </p:nvPicPr>
        <p:blipFill>
          <a:blip r:embed="rId2"/>
          <a:stretch>
            <a:fillRect/>
          </a:stretch>
        </p:blipFill>
        <p:spPr>
          <a:xfrm>
            <a:off x="2731008" y="3030099"/>
            <a:ext cx="6729984" cy="3295315"/>
          </a:xfrm>
          <a:prstGeom prst="rect">
            <a:avLst/>
          </a:prstGeom>
        </p:spPr>
      </p:pic>
    </p:spTree>
    <p:extLst>
      <p:ext uri="{BB962C8B-B14F-4D97-AF65-F5344CB8AC3E}">
        <p14:creationId xmlns:p14="http://schemas.microsoft.com/office/powerpoint/2010/main" val="293787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9DF186-C13D-4A49-9D74-DCC33CF19910}"/>
              </a:ext>
            </a:extLst>
          </p:cNvPr>
          <p:cNvSpPr>
            <a:spLocks noGrp="1"/>
          </p:cNvSpPr>
          <p:nvPr>
            <p:ph type="body" sz="quarter" idx="11"/>
          </p:nvPr>
        </p:nvSpPr>
        <p:spPr/>
        <p:txBody>
          <a:bodyPr>
            <a:normAutofit/>
          </a:bodyPr>
          <a:lstStyle/>
          <a:p>
            <a:r>
              <a:rPr lang="en-GB" dirty="0"/>
              <a:t>Permanent staff appointments rose at end of 2019</a:t>
            </a:r>
          </a:p>
        </p:txBody>
      </p:sp>
      <p:sp>
        <p:nvSpPr>
          <p:cNvPr id="7" name="Text Placeholder 6">
            <a:extLst>
              <a:ext uri="{FF2B5EF4-FFF2-40B4-BE49-F238E27FC236}">
                <a16:creationId xmlns:a16="http://schemas.microsoft.com/office/drawing/2014/main" id="{D9241236-5C0C-433E-B687-025C48B03DA3}"/>
              </a:ext>
            </a:extLst>
          </p:cNvPr>
          <p:cNvSpPr>
            <a:spLocks noGrp="1"/>
          </p:cNvSpPr>
          <p:nvPr>
            <p:ph type="body" sz="quarter" idx="12"/>
          </p:nvPr>
        </p:nvSpPr>
        <p:spPr/>
        <p:txBody>
          <a:bodyPr/>
          <a:lstStyle/>
          <a:p>
            <a:r>
              <a:rPr lang="en-GB" dirty="0"/>
              <a:t>Permanent staff appointments increase following election</a:t>
            </a:r>
          </a:p>
        </p:txBody>
      </p:sp>
      <p:sp>
        <p:nvSpPr>
          <p:cNvPr id="4" name="Text Placeholder 3">
            <a:extLst>
              <a:ext uri="{FF2B5EF4-FFF2-40B4-BE49-F238E27FC236}">
                <a16:creationId xmlns:a16="http://schemas.microsoft.com/office/drawing/2014/main" id="{AED22C5E-EB1F-4679-8F32-808EE7D7FD1E}"/>
              </a:ext>
            </a:extLst>
          </p:cNvPr>
          <p:cNvSpPr txBox="1">
            <a:spLocks/>
          </p:cNvSpPr>
          <p:nvPr/>
        </p:nvSpPr>
        <p:spPr>
          <a:xfrm>
            <a:off x="749102" y="1580978"/>
            <a:ext cx="10753537" cy="15828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defRPr/>
            </a:pPr>
            <a:r>
              <a:rPr lang="en-GB" sz="1600" dirty="0">
                <a:solidFill>
                  <a:srgbClr val="0E113E"/>
                </a:solidFill>
                <a:latin typeface="Arial" panose="020B0604020202020204" pitchFamily="34" charset="0"/>
                <a:cs typeface="Arial" panose="020B0604020202020204" pitchFamily="34" charset="0"/>
              </a:rPr>
              <a:t>According to our monthly survey of recruiters (</a:t>
            </a:r>
            <a:r>
              <a:rPr lang="en-GB" sz="1600" i="1" dirty="0">
                <a:solidFill>
                  <a:srgbClr val="0E113E"/>
                </a:solidFill>
                <a:latin typeface="Arial" panose="020B0604020202020204" pitchFamily="34" charset="0"/>
                <a:cs typeface="Arial" panose="020B0604020202020204" pitchFamily="34" charset="0"/>
              </a:rPr>
              <a:t>Report on Jobs</a:t>
            </a:r>
            <a:r>
              <a:rPr lang="en-GB" sz="1600" dirty="0">
                <a:solidFill>
                  <a:srgbClr val="0E113E"/>
                </a:solidFill>
                <a:latin typeface="Arial" panose="020B0604020202020204" pitchFamily="34" charset="0"/>
                <a:cs typeface="Arial" panose="020B0604020202020204" pitchFamily="34" charset="0"/>
              </a:rPr>
              <a:t>):</a:t>
            </a:r>
          </a:p>
          <a:p>
            <a:pPr marL="285750" lvl="1" indent="-285750">
              <a:defRPr/>
            </a:pPr>
            <a:r>
              <a:rPr lang="en-GB" sz="1600" b="1" dirty="0">
                <a:solidFill>
                  <a:srgbClr val="0E113E"/>
                </a:solidFill>
                <a:latin typeface="Arial" panose="020B0604020202020204" pitchFamily="34" charset="0"/>
                <a:cs typeface="Arial" panose="020B0604020202020204" pitchFamily="34" charset="0"/>
              </a:rPr>
              <a:t>Permanent placements </a:t>
            </a:r>
            <a:r>
              <a:rPr lang="en-GB" sz="1600" dirty="0">
                <a:solidFill>
                  <a:srgbClr val="0E113E"/>
                </a:solidFill>
                <a:latin typeface="Arial" panose="020B0604020202020204" pitchFamily="34" charset="0"/>
                <a:cs typeface="Arial" panose="020B0604020202020204" pitchFamily="34" charset="0"/>
              </a:rPr>
              <a:t>increased in December 2019 and January 2020, following almost a year of decline. Recruiters said that some clients had decided to approve new hires following a long period of delayed decision-making.</a:t>
            </a:r>
          </a:p>
          <a:p>
            <a:pPr marL="285750" lvl="1" indent="-285750">
              <a:defRPr/>
            </a:pPr>
            <a:r>
              <a:rPr lang="en-GB" sz="1600" b="1" dirty="0">
                <a:solidFill>
                  <a:srgbClr val="0E113E"/>
                </a:solidFill>
                <a:latin typeface="Arial" panose="020B0604020202020204" pitchFamily="34" charset="0"/>
                <a:cs typeface="Arial" panose="020B0604020202020204" pitchFamily="34" charset="0"/>
              </a:rPr>
              <a:t>Temporary billings </a:t>
            </a:r>
            <a:r>
              <a:rPr lang="en-GB" sz="1600" dirty="0">
                <a:solidFill>
                  <a:srgbClr val="0E113E"/>
                </a:solidFill>
                <a:latin typeface="Arial" panose="020B0604020202020204" pitchFamily="34" charset="0"/>
                <a:cs typeface="Arial" panose="020B0604020202020204" pitchFamily="34" charset="0"/>
              </a:rPr>
              <a:t>fell slightly in January 2020, the first fall since 2013. This was linked to the upcomingIR35 changes, and higher demand for permanent workers at the beginning of the year.</a:t>
            </a:r>
          </a:p>
          <a:p>
            <a:pPr marL="0" indent="0">
              <a:buFont typeface="Arial" panose="020B0604020202020204" pitchFamily="34" charset="0"/>
              <a:buNone/>
            </a:pPr>
            <a:endParaRPr lang="en-GB" sz="1600" dirty="0"/>
          </a:p>
        </p:txBody>
      </p:sp>
      <p:pic>
        <p:nvPicPr>
          <p:cNvPr id="2" name="Picture 1">
            <a:extLst>
              <a:ext uri="{FF2B5EF4-FFF2-40B4-BE49-F238E27FC236}">
                <a16:creationId xmlns:a16="http://schemas.microsoft.com/office/drawing/2014/main" id="{4012F652-731C-4145-95C7-BE55B5F85370}"/>
              </a:ext>
            </a:extLst>
          </p:cNvPr>
          <p:cNvPicPr>
            <a:picLocks noChangeAspect="1"/>
          </p:cNvPicPr>
          <p:nvPr/>
        </p:nvPicPr>
        <p:blipFill>
          <a:blip r:embed="rId2"/>
          <a:stretch>
            <a:fillRect/>
          </a:stretch>
        </p:blipFill>
        <p:spPr>
          <a:xfrm>
            <a:off x="1315582" y="3438527"/>
            <a:ext cx="4448796" cy="2524477"/>
          </a:xfrm>
          <a:prstGeom prst="rect">
            <a:avLst/>
          </a:prstGeom>
        </p:spPr>
      </p:pic>
      <p:pic>
        <p:nvPicPr>
          <p:cNvPr id="5" name="Picture 4">
            <a:extLst>
              <a:ext uri="{FF2B5EF4-FFF2-40B4-BE49-F238E27FC236}">
                <a16:creationId xmlns:a16="http://schemas.microsoft.com/office/drawing/2014/main" id="{E0E03B6E-A30A-41CF-93A6-7232D270B899}"/>
              </a:ext>
            </a:extLst>
          </p:cNvPr>
          <p:cNvPicPr>
            <a:picLocks noChangeAspect="1"/>
          </p:cNvPicPr>
          <p:nvPr/>
        </p:nvPicPr>
        <p:blipFill>
          <a:blip r:embed="rId3"/>
          <a:stretch>
            <a:fillRect/>
          </a:stretch>
        </p:blipFill>
        <p:spPr>
          <a:xfrm>
            <a:off x="6427624" y="3428618"/>
            <a:ext cx="4429743" cy="2543530"/>
          </a:xfrm>
          <a:prstGeom prst="rect">
            <a:avLst/>
          </a:prstGeom>
        </p:spPr>
      </p:pic>
    </p:spTree>
    <p:extLst>
      <p:ext uri="{BB962C8B-B14F-4D97-AF65-F5344CB8AC3E}">
        <p14:creationId xmlns:p14="http://schemas.microsoft.com/office/powerpoint/2010/main" val="82745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734E37-FD78-4466-AA3C-19C4B717F4C7}"/>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275557CC-A5B3-4D41-B83D-5A2D6CC3B929}"/>
              </a:ext>
            </a:extLst>
          </p:cNvPr>
          <p:cNvSpPr>
            <a:spLocks noGrp="1"/>
          </p:cNvSpPr>
          <p:nvPr>
            <p:ph type="body" sz="quarter" idx="12"/>
          </p:nvPr>
        </p:nvSpPr>
        <p:spPr/>
        <p:txBody>
          <a:bodyPr/>
          <a:lstStyle/>
          <a:p>
            <a:r>
              <a:rPr lang="en-GB" dirty="0"/>
              <a:t>Demand for staff is high, and employers are worried about shortages</a:t>
            </a:r>
          </a:p>
        </p:txBody>
      </p:sp>
      <p:sp>
        <p:nvSpPr>
          <p:cNvPr id="4" name="Text Placeholder 3">
            <a:extLst>
              <a:ext uri="{FF2B5EF4-FFF2-40B4-BE49-F238E27FC236}">
                <a16:creationId xmlns:a16="http://schemas.microsoft.com/office/drawing/2014/main" id="{0244FE86-D88F-4278-9958-73B45D5D5E2F}"/>
              </a:ext>
            </a:extLst>
          </p:cNvPr>
          <p:cNvSpPr txBox="1">
            <a:spLocks/>
          </p:cNvSpPr>
          <p:nvPr/>
        </p:nvSpPr>
        <p:spPr>
          <a:xfrm>
            <a:off x="749102" y="1580978"/>
            <a:ext cx="10753537" cy="15462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defRPr/>
            </a:pPr>
            <a:r>
              <a:rPr lang="en-GB" sz="1600" dirty="0">
                <a:solidFill>
                  <a:srgbClr val="0E113E"/>
                </a:solidFill>
                <a:latin typeface="Arial" panose="020B0604020202020204" pitchFamily="34" charset="0"/>
                <a:cs typeface="Arial" panose="020B0604020202020204" pitchFamily="34" charset="0"/>
              </a:rPr>
              <a:t>According to our latest monthly survey of employers (</a:t>
            </a:r>
            <a:r>
              <a:rPr lang="en-GB" sz="1600" i="1" dirty="0" err="1">
                <a:solidFill>
                  <a:srgbClr val="0E113E"/>
                </a:solidFill>
                <a:latin typeface="Arial" panose="020B0604020202020204" pitchFamily="34" charset="0"/>
                <a:cs typeface="Arial" panose="020B0604020202020204" pitchFamily="34" charset="0"/>
              </a:rPr>
              <a:t>JobsOutlook</a:t>
            </a:r>
            <a:r>
              <a:rPr lang="en-GB" sz="1600" dirty="0">
                <a:solidFill>
                  <a:srgbClr val="0E113E"/>
                </a:solidFill>
                <a:latin typeface="Arial" panose="020B0604020202020204" pitchFamily="34" charset="0"/>
                <a:cs typeface="Arial" panose="020B0604020202020204" pitchFamily="34" charset="0"/>
              </a:rPr>
              <a:t>):</a:t>
            </a:r>
          </a:p>
          <a:p>
            <a:pPr marL="285750" lvl="1" indent="-285750">
              <a:defRPr/>
            </a:pPr>
            <a:r>
              <a:rPr lang="en-GB" sz="1600" dirty="0"/>
              <a:t>Short-term demand for permanent staff in education remains high, at net: +27.</a:t>
            </a:r>
          </a:p>
          <a:p>
            <a:pPr marL="285750" lvl="1" indent="-285750">
              <a:defRPr/>
            </a:pPr>
            <a:r>
              <a:rPr lang="en-GB" sz="1600" dirty="0"/>
              <a:t>Education is also one of the top sectors where employers are worried about skills shortages, with one in four employers worried about a shortage of candidates for permanent roles.</a:t>
            </a:r>
          </a:p>
          <a:p>
            <a:pPr marL="285750" lvl="1" indent="-285750">
              <a:defRPr/>
            </a:pPr>
            <a:r>
              <a:rPr lang="en-GB" sz="1600" dirty="0"/>
              <a:t>However, demand for temporary agency workers in education has been falling over the past few months.</a:t>
            </a:r>
          </a:p>
        </p:txBody>
      </p:sp>
      <p:pic>
        <p:nvPicPr>
          <p:cNvPr id="7" name="Picture 6">
            <a:extLst>
              <a:ext uri="{FF2B5EF4-FFF2-40B4-BE49-F238E27FC236}">
                <a16:creationId xmlns:a16="http://schemas.microsoft.com/office/drawing/2014/main" id="{F2F1A32B-FCEA-4345-999F-265385BB1A48}"/>
              </a:ext>
            </a:extLst>
          </p:cNvPr>
          <p:cNvPicPr>
            <a:picLocks noChangeAspect="1"/>
          </p:cNvPicPr>
          <p:nvPr/>
        </p:nvPicPr>
        <p:blipFill>
          <a:blip r:embed="rId2"/>
          <a:stretch>
            <a:fillRect/>
          </a:stretch>
        </p:blipFill>
        <p:spPr>
          <a:xfrm>
            <a:off x="3109495" y="3191256"/>
            <a:ext cx="5973009" cy="2772162"/>
          </a:xfrm>
          <a:prstGeom prst="rect">
            <a:avLst/>
          </a:prstGeom>
        </p:spPr>
      </p:pic>
    </p:spTree>
    <p:extLst>
      <p:ext uri="{BB962C8B-B14F-4D97-AF65-F5344CB8AC3E}">
        <p14:creationId xmlns:p14="http://schemas.microsoft.com/office/powerpoint/2010/main" val="170221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1D064C-CAC5-458B-BAE2-2FC65B8FC3AB}"/>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E99DF186-C13D-4A49-9D74-DCC33CF19910}"/>
              </a:ext>
            </a:extLst>
          </p:cNvPr>
          <p:cNvSpPr>
            <a:spLocks noGrp="1"/>
          </p:cNvSpPr>
          <p:nvPr>
            <p:ph type="body" sz="quarter" idx="12"/>
          </p:nvPr>
        </p:nvSpPr>
        <p:spPr>
          <a:xfrm>
            <a:off x="487341" y="432001"/>
            <a:ext cx="7751403" cy="564901"/>
          </a:xfrm>
        </p:spPr>
        <p:txBody>
          <a:bodyPr>
            <a:normAutofit/>
          </a:bodyPr>
          <a:lstStyle/>
          <a:p>
            <a:r>
              <a:rPr lang="en-GB" dirty="0"/>
              <a:t>Vacancies growing at a quicker pace</a:t>
            </a:r>
          </a:p>
        </p:txBody>
      </p:sp>
      <p:sp>
        <p:nvSpPr>
          <p:cNvPr id="4" name="Text Placeholder 3">
            <a:extLst>
              <a:ext uri="{FF2B5EF4-FFF2-40B4-BE49-F238E27FC236}">
                <a16:creationId xmlns:a16="http://schemas.microsoft.com/office/drawing/2014/main" id="{AED22C5E-EB1F-4679-8F32-808EE7D7FD1E}"/>
              </a:ext>
            </a:extLst>
          </p:cNvPr>
          <p:cNvSpPr txBox="1">
            <a:spLocks/>
          </p:cNvSpPr>
          <p:nvPr/>
        </p:nvSpPr>
        <p:spPr>
          <a:xfrm>
            <a:off x="749102" y="1580978"/>
            <a:ext cx="10753537" cy="20309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13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13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13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13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defRPr/>
            </a:pPr>
            <a:r>
              <a:rPr lang="en-GB" sz="1600" dirty="0">
                <a:solidFill>
                  <a:srgbClr val="0E113E"/>
                </a:solidFill>
                <a:latin typeface="Arial" panose="020B0604020202020204" pitchFamily="34" charset="0"/>
                <a:cs typeface="Arial" panose="020B0604020202020204" pitchFamily="34" charset="0"/>
              </a:rPr>
              <a:t>According to our monthly survey of recruiters (</a:t>
            </a:r>
            <a:r>
              <a:rPr lang="en-GB" sz="1600" i="1" dirty="0">
                <a:solidFill>
                  <a:srgbClr val="0E113E"/>
                </a:solidFill>
                <a:latin typeface="Arial" panose="020B0604020202020204" pitchFamily="34" charset="0"/>
                <a:cs typeface="Arial" panose="020B0604020202020204" pitchFamily="34" charset="0"/>
              </a:rPr>
              <a:t>Report on Jobs</a:t>
            </a:r>
            <a:r>
              <a:rPr lang="en-GB" sz="1600" dirty="0">
                <a:solidFill>
                  <a:srgbClr val="0E113E"/>
                </a:solidFill>
                <a:latin typeface="Arial" panose="020B0604020202020204" pitchFamily="34" charset="0"/>
                <a:cs typeface="Arial" panose="020B0604020202020204" pitchFamily="34" charset="0"/>
              </a:rPr>
              <a:t>), </a:t>
            </a:r>
            <a:r>
              <a:rPr lang="en-GB" sz="1600" b="1" dirty="0">
                <a:solidFill>
                  <a:srgbClr val="0E113E"/>
                </a:solidFill>
                <a:latin typeface="Arial" panose="020B0604020202020204" pitchFamily="34" charset="0"/>
                <a:cs typeface="Arial" panose="020B0604020202020204" pitchFamily="34" charset="0"/>
              </a:rPr>
              <a:t>demand for staff </a:t>
            </a:r>
            <a:r>
              <a:rPr lang="en-GB" sz="1600" dirty="0">
                <a:solidFill>
                  <a:srgbClr val="0E113E"/>
                </a:solidFill>
                <a:latin typeface="Arial" panose="020B0604020202020204" pitchFamily="34" charset="0"/>
                <a:cs typeface="Arial" panose="020B0604020202020204" pitchFamily="34" charset="0"/>
              </a:rPr>
              <a:t>grew at its quickest rate for 10 months in January, mainly driven by growth in permanent vacancies.</a:t>
            </a:r>
          </a:p>
          <a:p>
            <a:pPr marL="0" lvl="1" indent="0">
              <a:buFont typeface="Arial" panose="020B0604020202020204" pitchFamily="34" charset="0"/>
              <a:buNone/>
              <a:defRPr/>
            </a:pPr>
            <a:endParaRPr lang="en-GB" sz="1600" dirty="0">
              <a:solidFill>
                <a:srgbClr val="0E113E"/>
              </a:solidFill>
              <a:latin typeface="Arial" panose="020B0604020202020204" pitchFamily="34" charset="0"/>
              <a:cs typeface="Arial" panose="020B0604020202020204" pitchFamily="34" charset="0"/>
            </a:endParaRPr>
          </a:p>
          <a:p>
            <a:pPr marL="0" lvl="1" indent="0">
              <a:buNone/>
              <a:defRPr/>
            </a:pPr>
            <a:r>
              <a:rPr lang="en-GB" sz="1600" dirty="0"/>
              <a:t>A recent Education Policy Institute report found 20% of schools in less disadvantaged areas had vacancies or temporarily filled posts, compared with 30% in the most disadvantaged areas.</a:t>
            </a:r>
          </a:p>
          <a:p>
            <a:pPr marL="0" lvl="1" indent="0">
              <a:buNone/>
              <a:defRPr/>
            </a:pPr>
            <a:r>
              <a:rPr lang="en-GB" sz="1600" dirty="0"/>
              <a:t>Problems are most acute in shortage subjects such as maths, science and languages.</a:t>
            </a:r>
          </a:p>
        </p:txBody>
      </p:sp>
      <p:pic>
        <p:nvPicPr>
          <p:cNvPr id="7" name="Picture 6">
            <a:extLst>
              <a:ext uri="{FF2B5EF4-FFF2-40B4-BE49-F238E27FC236}">
                <a16:creationId xmlns:a16="http://schemas.microsoft.com/office/drawing/2014/main" id="{FFA258AF-21F7-43A0-A2CE-BC3DB3B098BB}"/>
              </a:ext>
            </a:extLst>
          </p:cNvPr>
          <p:cNvPicPr>
            <a:picLocks noChangeAspect="1"/>
          </p:cNvPicPr>
          <p:nvPr/>
        </p:nvPicPr>
        <p:blipFill>
          <a:blip r:embed="rId2"/>
          <a:stretch>
            <a:fillRect/>
          </a:stretch>
        </p:blipFill>
        <p:spPr>
          <a:xfrm>
            <a:off x="3671786" y="3429000"/>
            <a:ext cx="4848428" cy="2783936"/>
          </a:xfrm>
          <a:prstGeom prst="rect">
            <a:avLst/>
          </a:prstGeom>
        </p:spPr>
      </p:pic>
    </p:spTree>
    <p:extLst>
      <p:ext uri="{BB962C8B-B14F-4D97-AF65-F5344CB8AC3E}">
        <p14:creationId xmlns:p14="http://schemas.microsoft.com/office/powerpoint/2010/main" val="535630503"/>
      </p:ext>
    </p:extLst>
  </p:cSld>
  <p:clrMapOvr>
    <a:masterClrMapping/>
  </p:clrMapOvr>
</p:sld>
</file>

<file path=ppt/theme/theme1.xml><?xml version="1.0" encoding="utf-8"?>
<a:theme xmlns:a="http://schemas.openxmlformats.org/drawingml/2006/main" name="RECTheme 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Theme 16x9" id="{96B1FDD2-E9EC-4C89-8217-F764252FBAEA}" vid="{9E66DB09-9C31-4A7E-9BB7-984A8E2A3B2E}"/>
    </a:ext>
  </a:extLst>
</a:theme>
</file>

<file path=ppt/theme/theme2.xml><?xml version="1.0" encoding="utf-8"?>
<a:theme xmlns:a="http://schemas.openxmlformats.org/drawingml/2006/main" name="2_RECTheme 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Theme 16x9" id="{96B1FDD2-E9EC-4C89-8217-F764252FBAEA}" vid="{9E66DB09-9C31-4A7E-9BB7-984A8E2A3B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 Powerpoint template v1  -  Read-Only" id="{C6F8D664-D72D-472C-9CE4-B0360D77EB16}" vid="{CD45D29F-289F-4BD6-A1F2-8BA552E7F7A9}"/>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 Powerpoint template v1" id="{FD40083F-51DF-42A1-BB90-15C977A6ECBA}" vid="{0300CAC2-B9A9-4C1D-B3AB-7DF19FA7DEBB}"/>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 Powerpoint template v1" id="{FD40083F-51DF-42A1-BB90-15C977A6ECBA}" vid="{0300CAC2-B9A9-4C1D-B3AB-7DF19FA7DEB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5485</Words>
  <Application>Microsoft Office PowerPoint</Application>
  <PresentationFormat>Widescreen</PresentationFormat>
  <Paragraphs>588</Paragraphs>
  <Slides>55</Slides>
  <Notes>31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55</vt:i4>
      </vt:variant>
    </vt:vector>
  </HeadingPairs>
  <TitlesOfParts>
    <vt:vector size="66" baseType="lpstr">
      <vt:lpstr>Arial</vt:lpstr>
      <vt:lpstr>Calibri</vt:lpstr>
      <vt:lpstr>Comfortaa Regular</vt:lpstr>
      <vt:lpstr>Lato</vt:lpstr>
      <vt:lpstr>Lucida Grande</vt:lpstr>
      <vt:lpstr>Trebuchet MS</vt:lpstr>
      <vt:lpstr>RECTheme 16x9</vt:lpstr>
      <vt:lpstr>2_RECTheme 16x9</vt:lpstr>
      <vt:lpstr>Office Theme</vt:lpstr>
      <vt:lpstr>1_Office Theme</vt:lpstr>
      <vt:lpstr>2_Office Theme</vt:lpstr>
      <vt:lpstr>Education Sector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RM3826  Supply Teachers February 2020 Update </vt:lpstr>
      <vt:lpstr>Framework Update Extension and Future Improvement Marketing and Events Creating Effective Partnerships Questions</vt:lpstr>
      <vt:lpstr>Supply Teachers  Summary </vt:lpstr>
      <vt:lpstr>Extension &amp; Improvements</vt:lpstr>
      <vt:lpstr>Marketing &amp; Events</vt:lpstr>
      <vt:lpstr>Creating Effective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 Engineering and Technical Sector meeting</dc:title>
  <dc:creator>Chris Russell</dc:creator>
  <cp:lastModifiedBy>Chris Russell</cp:lastModifiedBy>
  <cp:revision>60</cp:revision>
  <dcterms:created xsi:type="dcterms:W3CDTF">2020-02-18T11:25:26Z</dcterms:created>
  <dcterms:modified xsi:type="dcterms:W3CDTF">2020-03-09T17:45:16Z</dcterms:modified>
</cp:coreProperties>
</file>